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73" r:id="rId8"/>
    <p:sldId id="261" r:id="rId9"/>
    <p:sldId id="262" r:id="rId10"/>
    <p:sldId id="263" r:id="rId11"/>
    <p:sldId id="264" r:id="rId12"/>
    <p:sldId id="266" r:id="rId13"/>
    <p:sldId id="269" r:id="rId14"/>
    <p:sldId id="267" r:id="rId15"/>
    <p:sldId id="268" r:id="rId16"/>
    <p:sldId id="270" r:id="rId17"/>
    <p:sldId id="271" r:id="rId18"/>
    <p:sldId id="272"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0" d="100"/>
          <a:sy n="80" d="100"/>
        </p:scale>
        <p:origin x="727"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C007A-2771-4DA6-A525-3F09EBC92A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92746F-B09B-4A81-A1FB-CCCFFC2990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3645FB-F1C7-441B-9A5E-CDB6FCDCF11B}"/>
              </a:ext>
            </a:extLst>
          </p:cNvPr>
          <p:cNvSpPr>
            <a:spLocks noGrp="1"/>
          </p:cNvSpPr>
          <p:nvPr>
            <p:ph type="dt" sz="half" idx="10"/>
          </p:nvPr>
        </p:nvSpPr>
        <p:spPr/>
        <p:txBody>
          <a:bodyPr/>
          <a:lstStyle/>
          <a:p>
            <a:fld id="{498F64E7-78CF-47FA-8494-8C45E5CB6369}" type="datetimeFigureOut">
              <a:rPr lang="en-US" smtClean="0"/>
              <a:t>6/2/2021</a:t>
            </a:fld>
            <a:endParaRPr lang="en-US"/>
          </a:p>
        </p:txBody>
      </p:sp>
      <p:sp>
        <p:nvSpPr>
          <p:cNvPr id="5" name="Footer Placeholder 4">
            <a:extLst>
              <a:ext uri="{FF2B5EF4-FFF2-40B4-BE49-F238E27FC236}">
                <a16:creationId xmlns:a16="http://schemas.microsoft.com/office/drawing/2014/main" id="{5F175220-B693-4321-8ABA-5B276B577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36E1B-F5E0-41D5-A559-84AE85F64D20}"/>
              </a:ext>
            </a:extLst>
          </p:cNvPr>
          <p:cNvSpPr>
            <a:spLocks noGrp="1"/>
          </p:cNvSpPr>
          <p:nvPr>
            <p:ph type="sldNum" sz="quarter" idx="12"/>
          </p:nvPr>
        </p:nvSpPr>
        <p:spPr/>
        <p:txBody>
          <a:bodyPr/>
          <a:lstStyle/>
          <a:p>
            <a:fld id="{A5D8C562-B6B4-4CDB-80D4-157846376ED4}" type="slidenum">
              <a:rPr lang="en-US" smtClean="0"/>
              <a:t>‹#›</a:t>
            </a:fld>
            <a:endParaRPr lang="en-US"/>
          </a:p>
        </p:txBody>
      </p:sp>
    </p:spTree>
    <p:extLst>
      <p:ext uri="{BB962C8B-B14F-4D97-AF65-F5344CB8AC3E}">
        <p14:creationId xmlns:p14="http://schemas.microsoft.com/office/powerpoint/2010/main" val="229300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3EC8-6373-400B-9B4D-7AF326027C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1C2606-60CD-4C5D-B95C-3A31822F89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F9B48-FFC6-4A68-AD4D-FFEF736209FF}"/>
              </a:ext>
            </a:extLst>
          </p:cNvPr>
          <p:cNvSpPr>
            <a:spLocks noGrp="1"/>
          </p:cNvSpPr>
          <p:nvPr>
            <p:ph type="dt" sz="half" idx="10"/>
          </p:nvPr>
        </p:nvSpPr>
        <p:spPr/>
        <p:txBody>
          <a:bodyPr/>
          <a:lstStyle/>
          <a:p>
            <a:fld id="{498F64E7-78CF-47FA-8494-8C45E5CB6369}" type="datetimeFigureOut">
              <a:rPr lang="en-US" smtClean="0"/>
              <a:t>6/2/2021</a:t>
            </a:fld>
            <a:endParaRPr lang="en-US"/>
          </a:p>
        </p:txBody>
      </p:sp>
      <p:sp>
        <p:nvSpPr>
          <p:cNvPr id="5" name="Footer Placeholder 4">
            <a:extLst>
              <a:ext uri="{FF2B5EF4-FFF2-40B4-BE49-F238E27FC236}">
                <a16:creationId xmlns:a16="http://schemas.microsoft.com/office/drawing/2014/main" id="{AA2E2751-8A97-449C-9582-9278CE774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EBC46F-44EB-487A-A292-548FD4D09A6D}"/>
              </a:ext>
            </a:extLst>
          </p:cNvPr>
          <p:cNvSpPr>
            <a:spLocks noGrp="1"/>
          </p:cNvSpPr>
          <p:nvPr>
            <p:ph type="sldNum" sz="quarter" idx="12"/>
          </p:nvPr>
        </p:nvSpPr>
        <p:spPr/>
        <p:txBody>
          <a:bodyPr/>
          <a:lstStyle/>
          <a:p>
            <a:fld id="{A5D8C562-B6B4-4CDB-80D4-157846376ED4}" type="slidenum">
              <a:rPr lang="en-US" smtClean="0"/>
              <a:t>‹#›</a:t>
            </a:fld>
            <a:endParaRPr lang="en-US"/>
          </a:p>
        </p:txBody>
      </p:sp>
    </p:spTree>
    <p:extLst>
      <p:ext uri="{BB962C8B-B14F-4D97-AF65-F5344CB8AC3E}">
        <p14:creationId xmlns:p14="http://schemas.microsoft.com/office/powerpoint/2010/main" val="393123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6C5BE6-D990-4BAA-A82E-CA19ED7DFC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49BABD-5476-4B40-A2F6-BF208EF61E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63D53-C4AB-4BD8-B6AB-80934DBFE667}"/>
              </a:ext>
            </a:extLst>
          </p:cNvPr>
          <p:cNvSpPr>
            <a:spLocks noGrp="1"/>
          </p:cNvSpPr>
          <p:nvPr>
            <p:ph type="dt" sz="half" idx="10"/>
          </p:nvPr>
        </p:nvSpPr>
        <p:spPr/>
        <p:txBody>
          <a:bodyPr/>
          <a:lstStyle/>
          <a:p>
            <a:fld id="{498F64E7-78CF-47FA-8494-8C45E5CB6369}" type="datetimeFigureOut">
              <a:rPr lang="en-US" smtClean="0"/>
              <a:t>6/2/2021</a:t>
            </a:fld>
            <a:endParaRPr lang="en-US"/>
          </a:p>
        </p:txBody>
      </p:sp>
      <p:sp>
        <p:nvSpPr>
          <p:cNvPr id="5" name="Footer Placeholder 4">
            <a:extLst>
              <a:ext uri="{FF2B5EF4-FFF2-40B4-BE49-F238E27FC236}">
                <a16:creationId xmlns:a16="http://schemas.microsoft.com/office/drawing/2014/main" id="{FDC76C5E-AC19-43A9-A88F-0E0555AD5E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51D63-ABFA-4A59-9846-C5F300B9053F}"/>
              </a:ext>
            </a:extLst>
          </p:cNvPr>
          <p:cNvSpPr>
            <a:spLocks noGrp="1"/>
          </p:cNvSpPr>
          <p:nvPr>
            <p:ph type="sldNum" sz="quarter" idx="12"/>
          </p:nvPr>
        </p:nvSpPr>
        <p:spPr/>
        <p:txBody>
          <a:bodyPr/>
          <a:lstStyle/>
          <a:p>
            <a:fld id="{A5D8C562-B6B4-4CDB-80D4-157846376ED4}" type="slidenum">
              <a:rPr lang="en-US" smtClean="0"/>
              <a:t>‹#›</a:t>
            </a:fld>
            <a:endParaRPr lang="en-US"/>
          </a:p>
        </p:txBody>
      </p:sp>
    </p:spTree>
    <p:extLst>
      <p:ext uri="{BB962C8B-B14F-4D97-AF65-F5344CB8AC3E}">
        <p14:creationId xmlns:p14="http://schemas.microsoft.com/office/powerpoint/2010/main" val="3326886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D4C8D-58F6-424B-A091-E5F352CAAC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99EED-DB69-424F-9AE1-CA5C29BE8F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FFF35-E837-4CB1-B7EE-B92488A6125E}"/>
              </a:ext>
            </a:extLst>
          </p:cNvPr>
          <p:cNvSpPr>
            <a:spLocks noGrp="1"/>
          </p:cNvSpPr>
          <p:nvPr>
            <p:ph type="dt" sz="half" idx="10"/>
          </p:nvPr>
        </p:nvSpPr>
        <p:spPr/>
        <p:txBody>
          <a:bodyPr/>
          <a:lstStyle/>
          <a:p>
            <a:fld id="{498F64E7-78CF-47FA-8494-8C45E5CB6369}" type="datetimeFigureOut">
              <a:rPr lang="en-US" smtClean="0"/>
              <a:t>6/2/2021</a:t>
            </a:fld>
            <a:endParaRPr lang="en-US"/>
          </a:p>
        </p:txBody>
      </p:sp>
      <p:sp>
        <p:nvSpPr>
          <p:cNvPr id="5" name="Footer Placeholder 4">
            <a:extLst>
              <a:ext uri="{FF2B5EF4-FFF2-40B4-BE49-F238E27FC236}">
                <a16:creationId xmlns:a16="http://schemas.microsoft.com/office/drawing/2014/main" id="{7734057A-2684-464A-B6C9-797A305A4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C1508-9A26-459C-8399-51B7AF3D9ABD}"/>
              </a:ext>
            </a:extLst>
          </p:cNvPr>
          <p:cNvSpPr>
            <a:spLocks noGrp="1"/>
          </p:cNvSpPr>
          <p:nvPr>
            <p:ph type="sldNum" sz="quarter" idx="12"/>
          </p:nvPr>
        </p:nvSpPr>
        <p:spPr/>
        <p:txBody>
          <a:bodyPr/>
          <a:lstStyle/>
          <a:p>
            <a:fld id="{A5D8C562-B6B4-4CDB-80D4-157846376ED4}" type="slidenum">
              <a:rPr lang="en-US" smtClean="0"/>
              <a:t>‹#›</a:t>
            </a:fld>
            <a:endParaRPr lang="en-US"/>
          </a:p>
        </p:txBody>
      </p:sp>
    </p:spTree>
    <p:extLst>
      <p:ext uri="{BB962C8B-B14F-4D97-AF65-F5344CB8AC3E}">
        <p14:creationId xmlns:p14="http://schemas.microsoft.com/office/powerpoint/2010/main" val="127473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8E696-253E-4E74-9E80-4EBC5DB9DE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0DB15B-3248-4F86-89EA-529711CDC9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2F738C-86D3-4B00-B6A8-507252FA9688}"/>
              </a:ext>
            </a:extLst>
          </p:cNvPr>
          <p:cNvSpPr>
            <a:spLocks noGrp="1"/>
          </p:cNvSpPr>
          <p:nvPr>
            <p:ph type="dt" sz="half" idx="10"/>
          </p:nvPr>
        </p:nvSpPr>
        <p:spPr/>
        <p:txBody>
          <a:bodyPr/>
          <a:lstStyle/>
          <a:p>
            <a:fld id="{498F64E7-78CF-47FA-8494-8C45E5CB6369}" type="datetimeFigureOut">
              <a:rPr lang="en-US" smtClean="0"/>
              <a:t>6/2/2021</a:t>
            </a:fld>
            <a:endParaRPr lang="en-US"/>
          </a:p>
        </p:txBody>
      </p:sp>
      <p:sp>
        <p:nvSpPr>
          <p:cNvPr id="5" name="Footer Placeholder 4">
            <a:extLst>
              <a:ext uri="{FF2B5EF4-FFF2-40B4-BE49-F238E27FC236}">
                <a16:creationId xmlns:a16="http://schemas.microsoft.com/office/drawing/2014/main" id="{9CD2409C-B02D-4770-8C4A-52EBC8F18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35518-092C-447B-857C-C5FB8C501341}"/>
              </a:ext>
            </a:extLst>
          </p:cNvPr>
          <p:cNvSpPr>
            <a:spLocks noGrp="1"/>
          </p:cNvSpPr>
          <p:nvPr>
            <p:ph type="sldNum" sz="quarter" idx="12"/>
          </p:nvPr>
        </p:nvSpPr>
        <p:spPr/>
        <p:txBody>
          <a:bodyPr/>
          <a:lstStyle/>
          <a:p>
            <a:fld id="{A5D8C562-B6B4-4CDB-80D4-157846376ED4}" type="slidenum">
              <a:rPr lang="en-US" smtClean="0"/>
              <a:t>‹#›</a:t>
            </a:fld>
            <a:endParaRPr lang="en-US"/>
          </a:p>
        </p:txBody>
      </p:sp>
    </p:spTree>
    <p:extLst>
      <p:ext uri="{BB962C8B-B14F-4D97-AF65-F5344CB8AC3E}">
        <p14:creationId xmlns:p14="http://schemas.microsoft.com/office/powerpoint/2010/main" val="86217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D53E-3DA0-4717-AF17-246D005567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0DC54D-8B9E-4BD5-A522-87A013AB6B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FF09E0-7284-4C57-A359-34755A82D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8C4FBE-07B4-4D7E-A503-3D4E6F51512F}"/>
              </a:ext>
            </a:extLst>
          </p:cNvPr>
          <p:cNvSpPr>
            <a:spLocks noGrp="1"/>
          </p:cNvSpPr>
          <p:nvPr>
            <p:ph type="dt" sz="half" idx="10"/>
          </p:nvPr>
        </p:nvSpPr>
        <p:spPr/>
        <p:txBody>
          <a:bodyPr/>
          <a:lstStyle/>
          <a:p>
            <a:fld id="{498F64E7-78CF-47FA-8494-8C45E5CB6369}" type="datetimeFigureOut">
              <a:rPr lang="en-US" smtClean="0"/>
              <a:t>6/2/2021</a:t>
            </a:fld>
            <a:endParaRPr lang="en-US"/>
          </a:p>
        </p:txBody>
      </p:sp>
      <p:sp>
        <p:nvSpPr>
          <p:cNvPr id="6" name="Footer Placeholder 5">
            <a:extLst>
              <a:ext uri="{FF2B5EF4-FFF2-40B4-BE49-F238E27FC236}">
                <a16:creationId xmlns:a16="http://schemas.microsoft.com/office/drawing/2014/main" id="{4B1C3CCF-F395-4198-812C-FE8299CDC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21F92-CCAF-4E8B-9262-27CC7D7DD209}"/>
              </a:ext>
            </a:extLst>
          </p:cNvPr>
          <p:cNvSpPr>
            <a:spLocks noGrp="1"/>
          </p:cNvSpPr>
          <p:nvPr>
            <p:ph type="sldNum" sz="quarter" idx="12"/>
          </p:nvPr>
        </p:nvSpPr>
        <p:spPr/>
        <p:txBody>
          <a:bodyPr/>
          <a:lstStyle/>
          <a:p>
            <a:fld id="{A5D8C562-B6B4-4CDB-80D4-157846376ED4}" type="slidenum">
              <a:rPr lang="en-US" smtClean="0"/>
              <a:t>‹#›</a:t>
            </a:fld>
            <a:endParaRPr lang="en-US"/>
          </a:p>
        </p:txBody>
      </p:sp>
    </p:spTree>
    <p:extLst>
      <p:ext uri="{BB962C8B-B14F-4D97-AF65-F5344CB8AC3E}">
        <p14:creationId xmlns:p14="http://schemas.microsoft.com/office/powerpoint/2010/main" val="401490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3174A-0CEA-451E-9B1F-D3C98C12E6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84896F-8C32-4DB6-9F54-F176E9E23A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E2847A-FE7E-4942-B283-B6F1F51C59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D20BB2-3DEA-4331-BE03-AD800E42B7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012C93-F11F-4481-A173-109701A917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7C8EE8-7D77-47CA-B56A-5EFD40802243}"/>
              </a:ext>
            </a:extLst>
          </p:cNvPr>
          <p:cNvSpPr>
            <a:spLocks noGrp="1"/>
          </p:cNvSpPr>
          <p:nvPr>
            <p:ph type="dt" sz="half" idx="10"/>
          </p:nvPr>
        </p:nvSpPr>
        <p:spPr/>
        <p:txBody>
          <a:bodyPr/>
          <a:lstStyle/>
          <a:p>
            <a:fld id="{498F64E7-78CF-47FA-8494-8C45E5CB6369}" type="datetimeFigureOut">
              <a:rPr lang="en-US" smtClean="0"/>
              <a:t>6/2/2021</a:t>
            </a:fld>
            <a:endParaRPr lang="en-US"/>
          </a:p>
        </p:txBody>
      </p:sp>
      <p:sp>
        <p:nvSpPr>
          <p:cNvPr id="8" name="Footer Placeholder 7">
            <a:extLst>
              <a:ext uri="{FF2B5EF4-FFF2-40B4-BE49-F238E27FC236}">
                <a16:creationId xmlns:a16="http://schemas.microsoft.com/office/drawing/2014/main" id="{57F394CC-7A83-4B52-8C20-9C47706FE4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C1E44-D217-43FF-9B4C-AFC3860F6382}"/>
              </a:ext>
            </a:extLst>
          </p:cNvPr>
          <p:cNvSpPr>
            <a:spLocks noGrp="1"/>
          </p:cNvSpPr>
          <p:nvPr>
            <p:ph type="sldNum" sz="quarter" idx="12"/>
          </p:nvPr>
        </p:nvSpPr>
        <p:spPr/>
        <p:txBody>
          <a:bodyPr/>
          <a:lstStyle/>
          <a:p>
            <a:fld id="{A5D8C562-B6B4-4CDB-80D4-157846376ED4}" type="slidenum">
              <a:rPr lang="en-US" smtClean="0"/>
              <a:t>‹#›</a:t>
            </a:fld>
            <a:endParaRPr lang="en-US"/>
          </a:p>
        </p:txBody>
      </p:sp>
    </p:spTree>
    <p:extLst>
      <p:ext uri="{BB962C8B-B14F-4D97-AF65-F5344CB8AC3E}">
        <p14:creationId xmlns:p14="http://schemas.microsoft.com/office/powerpoint/2010/main" val="268215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8E41-65A6-4FD4-9E76-FB5AAAE0D3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B7BBC2-4372-4A08-A8A3-1C0EEE5F041C}"/>
              </a:ext>
            </a:extLst>
          </p:cNvPr>
          <p:cNvSpPr>
            <a:spLocks noGrp="1"/>
          </p:cNvSpPr>
          <p:nvPr>
            <p:ph type="dt" sz="half" idx="10"/>
          </p:nvPr>
        </p:nvSpPr>
        <p:spPr/>
        <p:txBody>
          <a:bodyPr/>
          <a:lstStyle/>
          <a:p>
            <a:fld id="{498F64E7-78CF-47FA-8494-8C45E5CB6369}" type="datetimeFigureOut">
              <a:rPr lang="en-US" smtClean="0"/>
              <a:t>6/2/2021</a:t>
            </a:fld>
            <a:endParaRPr lang="en-US"/>
          </a:p>
        </p:txBody>
      </p:sp>
      <p:sp>
        <p:nvSpPr>
          <p:cNvPr id="4" name="Footer Placeholder 3">
            <a:extLst>
              <a:ext uri="{FF2B5EF4-FFF2-40B4-BE49-F238E27FC236}">
                <a16:creationId xmlns:a16="http://schemas.microsoft.com/office/drawing/2014/main" id="{A48E9E8F-641C-446A-9AD4-42EFF27E4A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810720-C1A8-4B4F-AB2E-82B9383F9224}"/>
              </a:ext>
            </a:extLst>
          </p:cNvPr>
          <p:cNvSpPr>
            <a:spLocks noGrp="1"/>
          </p:cNvSpPr>
          <p:nvPr>
            <p:ph type="sldNum" sz="quarter" idx="12"/>
          </p:nvPr>
        </p:nvSpPr>
        <p:spPr/>
        <p:txBody>
          <a:bodyPr/>
          <a:lstStyle/>
          <a:p>
            <a:fld id="{A5D8C562-B6B4-4CDB-80D4-157846376ED4}" type="slidenum">
              <a:rPr lang="en-US" smtClean="0"/>
              <a:t>‹#›</a:t>
            </a:fld>
            <a:endParaRPr lang="en-US"/>
          </a:p>
        </p:txBody>
      </p:sp>
    </p:spTree>
    <p:extLst>
      <p:ext uri="{BB962C8B-B14F-4D97-AF65-F5344CB8AC3E}">
        <p14:creationId xmlns:p14="http://schemas.microsoft.com/office/powerpoint/2010/main" val="40350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64FE50-C433-496C-8612-4E3898AADF1C}"/>
              </a:ext>
            </a:extLst>
          </p:cNvPr>
          <p:cNvSpPr>
            <a:spLocks noGrp="1"/>
          </p:cNvSpPr>
          <p:nvPr>
            <p:ph type="dt" sz="half" idx="10"/>
          </p:nvPr>
        </p:nvSpPr>
        <p:spPr/>
        <p:txBody>
          <a:bodyPr/>
          <a:lstStyle/>
          <a:p>
            <a:fld id="{498F64E7-78CF-47FA-8494-8C45E5CB6369}" type="datetimeFigureOut">
              <a:rPr lang="en-US" smtClean="0"/>
              <a:t>6/2/2021</a:t>
            </a:fld>
            <a:endParaRPr lang="en-US"/>
          </a:p>
        </p:txBody>
      </p:sp>
      <p:sp>
        <p:nvSpPr>
          <p:cNvPr id="3" name="Footer Placeholder 2">
            <a:extLst>
              <a:ext uri="{FF2B5EF4-FFF2-40B4-BE49-F238E27FC236}">
                <a16:creationId xmlns:a16="http://schemas.microsoft.com/office/drawing/2014/main" id="{2BD124C0-8BCE-439B-B181-036160503B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4C627E-BC50-441A-8787-1045EB601CBF}"/>
              </a:ext>
            </a:extLst>
          </p:cNvPr>
          <p:cNvSpPr>
            <a:spLocks noGrp="1"/>
          </p:cNvSpPr>
          <p:nvPr>
            <p:ph type="sldNum" sz="quarter" idx="12"/>
          </p:nvPr>
        </p:nvSpPr>
        <p:spPr/>
        <p:txBody>
          <a:bodyPr/>
          <a:lstStyle/>
          <a:p>
            <a:fld id="{A5D8C562-B6B4-4CDB-80D4-157846376ED4}" type="slidenum">
              <a:rPr lang="en-US" smtClean="0"/>
              <a:t>‹#›</a:t>
            </a:fld>
            <a:endParaRPr lang="en-US"/>
          </a:p>
        </p:txBody>
      </p:sp>
    </p:spTree>
    <p:extLst>
      <p:ext uri="{BB962C8B-B14F-4D97-AF65-F5344CB8AC3E}">
        <p14:creationId xmlns:p14="http://schemas.microsoft.com/office/powerpoint/2010/main" val="406103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4BE37-27DE-402A-8072-AE75BE6DFE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BED91-8C55-4F1C-86CA-5D6E5D3212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DFCC31-FD8D-434D-9C44-B2E79D0CB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FA067D-F353-47AB-B256-D8781A2EBCAB}"/>
              </a:ext>
            </a:extLst>
          </p:cNvPr>
          <p:cNvSpPr>
            <a:spLocks noGrp="1"/>
          </p:cNvSpPr>
          <p:nvPr>
            <p:ph type="dt" sz="half" idx="10"/>
          </p:nvPr>
        </p:nvSpPr>
        <p:spPr/>
        <p:txBody>
          <a:bodyPr/>
          <a:lstStyle/>
          <a:p>
            <a:fld id="{498F64E7-78CF-47FA-8494-8C45E5CB6369}" type="datetimeFigureOut">
              <a:rPr lang="en-US" smtClean="0"/>
              <a:t>6/2/2021</a:t>
            </a:fld>
            <a:endParaRPr lang="en-US"/>
          </a:p>
        </p:txBody>
      </p:sp>
      <p:sp>
        <p:nvSpPr>
          <p:cNvPr id="6" name="Footer Placeholder 5">
            <a:extLst>
              <a:ext uri="{FF2B5EF4-FFF2-40B4-BE49-F238E27FC236}">
                <a16:creationId xmlns:a16="http://schemas.microsoft.com/office/drawing/2014/main" id="{FAA3D1F6-FAF1-437F-91DC-2AEB3C319F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0808DA-1894-4905-9BEC-EBF9F9EFB7AB}"/>
              </a:ext>
            </a:extLst>
          </p:cNvPr>
          <p:cNvSpPr>
            <a:spLocks noGrp="1"/>
          </p:cNvSpPr>
          <p:nvPr>
            <p:ph type="sldNum" sz="quarter" idx="12"/>
          </p:nvPr>
        </p:nvSpPr>
        <p:spPr/>
        <p:txBody>
          <a:bodyPr/>
          <a:lstStyle/>
          <a:p>
            <a:fld id="{A5D8C562-B6B4-4CDB-80D4-157846376ED4}" type="slidenum">
              <a:rPr lang="en-US" smtClean="0"/>
              <a:t>‹#›</a:t>
            </a:fld>
            <a:endParaRPr lang="en-US"/>
          </a:p>
        </p:txBody>
      </p:sp>
    </p:spTree>
    <p:extLst>
      <p:ext uri="{BB962C8B-B14F-4D97-AF65-F5344CB8AC3E}">
        <p14:creationId xmlns:p14="http://schemas.microsoft.com/office/powerpoint/2010/main" val="401625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B62AD-E516-4BB5-A55C-E2BF709B73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FBEA35-535A-44BA-94CC-A7ED63637F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7DC31D-D550-4DAA-9874-24F8AF8E8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2A4DA7-A915-49ED-905B-606D8DB380F5}"/>
              </a:ext>
            </a:extLst>
          </p:cNvPr>
          <p:cNvSpPr>
            <a:spLocks noGrp="1"/>
          </p:cNvSpPr>
          <p:nvPr>
            <p:ph type="dt" sz="half" idx="10"/>
          </p:nvPr>
        </p:nvSpPr>
        <p:spPr/>
        <p:txBody>
          <a:bodyPr/>
          <a:lstStyle/>
          <a:p>
            <a:fld id="{498F64E7-78CF-47FA-8494-8C45E5CB6369}" type="datetimeFigureOut">
              <a:rPr lang="en-US" smtClean="0"/>
              <a:t>6/2/2021</a:t>
            </a:fld>
            <a:endParaRPr lang="en-US"/>
          </a:p>
        </p:txBody>
      </p:sp>
      <p:sp>
        <p:nvSpPr>
          <p:cNvPr id="6" name="Footer Placeholder 5">
            <a:extLst>
              <a:ext uri="{FF2B5EF4-FFF2-40B4-BE49-F238E27FC236}">
                <a16:creationId xmlns:a16="http://schemas.microsoft.com/office/drawing/2014/main" id="{F0817124-E24B-455F-B2FC-5D2E978E1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4C5C4-C2DD-45B7-A2FC-932402E8AC90}"/>
              </a:ext>
            </a:extLst>
          </p:cNvPr>
          <p:cNvSpPr>
            <a:spLocks noGrp="1"/>
          </p:cNvSpPr>
          <p:nvPr>
            <p:ph type="sldNum" sz="quarter" idx="12"/>
          </p:nvPr>
        </p:nvSpPr>
        <p:spPr/>
        <p:txBody>
          <a:bodyPr/>
          <a:lstStyle/>
          <a:p>
            <a:fld id="{A5D8C562-B6B4-4CDB-80D4-157846376ED4}" type="slidenum">
              <a:rPr lang="en-US" smtClean="0"/>
              <a:t>‹#›</a:t>
            </a:fld>
            <a:endParaRPr lang="en-US"/>
          </a:p>
        </p:txBody>
      </p:sp>
    </p:spTree>
    <p:extLst>
      <p:ext uri="{BB962C8B-B14F-4D97-AF65-F5344CB8AC3E}">
        <p14:creationId xmlns:p14="http://schemas.microsoft.com/office/powerpoint/2010/main" val="1786364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FBABFA-1CE1-4E77-AB62-3E3F06179D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393FC7-702F-452C-A318-2EF1F0B434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7E9CB-D3AA-486B-8ABE-28055AF447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F64E7-78CF-47FA-8494-8C45E5CB6369}" type="datetimeFigureOut">
              <a:rPr lang="en-US" smtClean="0"/>
              <a:t>6/2/2021</a:t>
            </a:fld>
            <a:endParaRPr lang="en-US"/>
          </a:p>
        </p:txBody>
      </p:sp>
      <p:sp>
        <p:nvSpPr>
          <p:cNvPr id="5" name="Footer Placeholder 4">
            <a:extLst>
              <a:ext uri="{FF2B5EF4-FFF2-40B4-BE49-F238E27FC236}">
                <a16:creationId xmlns:a16="http://schemas.microsoft.com/office/drawing/2014/main" id="{8079E8EB-2841-411A-A081-94AD9A4555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C217C-0C77-44F3-B463-37154C3652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8C562-B6B4-4CDB-80D4-157846376ED4}" type="slidenum">
              <a:rPr lang="en-US" smtClean="0"/>
              <a:t>‹#›</a:t>
            </a:fld>
            <a:endParaRPr lang="en-US"/>
          </a:p>
        </p:txBody>
      </p:sp>
    </p:spTree>
    <p:extLst>
      <p:ext uri="{BB962C8B-B14F-4D97-AF65-F5344CB8AC3E}">
        <p14:creationId xmlns:p14="http://schemas.microsoft.com/office/powerpoint/2010/main" val="3050343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7A4C1B-2F96-4251-8F38-5267A6B1A35C}"/>
              </a:ext>
            </a:extLst>
          </p:cNvPr>
          <p:cNvPicPr>
            <a:picLocks noChangeAspect="1"/>
          </p:cNvPicPr>
          <p:nvPr/>
        </p:nvPicPr>
        <p:blipFill rotWithShape="1">
          <a:blip r:embed="rId2"/>
          <a:srcRect l="13968" t="11076" r="14762" b="11323"/>
          <a:stretch/>
        </p:blipFill>
        <p:spPr>
          <a:xfrm>
            <a:off x="1915432" y="768047"/>
            <a:ext cx="8689219" cy="5321906"/>
          </a:xfrm>
          <a:prstGeom prst="rect">
            <a:avLst/>
          </a:prstGeom>
        </p:spPr>
      </p:pic>
    </p:spTree>
    <p:extLst>
      <p:ext uri="{BB962C8B-B14F-4D97-AF65-F5344CB8AC3E}">
        <p14:creationId xmlns:p14="http://schemas.microsoft.com/office/powerpoint/2010/main" val="1999719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2D9A-93A9-48B3-860C-5FA89152EA93}"/>
              </a:ext>
            </a:extLst>
          </p:cNvPr>
          <p:cNvSpPr>
            <a:spLocks noGrp="1"/>
          </p:cNvSpPr>
          <p:nvPr>
            <p:ph type="title"/>
          </p:nvPr>
        </p:nvSpPr>
        <p:spPr/>
        <p:txBody>
          <a:bodyPr/>
          <a:lstStyle/>
          <a:p>
            <a:pPr algn="ctr"/>
            <a:r>
              <a:rPr lang="en-US" dirty="0"/>
              <a:t>Treasurer’s Report</a:t>
            </a:r>
          </a:p>
        </p:txBody>
      </p:sp>
      <p:sp>
        <p:nvSpPr>
          <p:cNvPr id="3" name="Content Placeholder 2">
            <a:extLst>
              <a:ext uri="{FF2B5EF4-FFF2-40B4-BE49-F238E27FC236}">
                <a16:creationId xmlns:a16="http://schemas.microsoft.com/office/drawing/2014/main" id="{226B98F6-B1CE-4420-A818-7848E0BD42FF}"/>
              </a:ext>
            </a:extLst>
          </p:cNvPr>
          <p:cNvSpPr>
            <a:spLocks noGrp="1"/>
          </p:cNvSpPr>
          <p:nvPr>
            <p:ph idx="1"/>
          </p:nvPr>
        </p:nvSpPr>
        <p:spPr>
          <a:xfrm>
            <a:off x="838200" y="1825625"/>
            <a:ext cx="10515600" cy="2322513"/>
          </a:xfrm>
        </p:spPr>
        <p:txBody>
          <a:bodyPr>
            <a:normAutofit fontScale="92500" lnSpcReduction="20000"/>
          </a:bodyPr>
          <a:lstStyle/>
          <a:p>
            <a:r>
              <a:rPr lang="en-US" sz="4000" dirty="0"/>
              <a:t>YTD Financials</a:t>
            </a:r>
          </a:p>
          <a:p>
            <a:pPr lvl="1"/>
            <a:r>
              <a:rPr lang="en-US" sz="3600" dirty="0"/>
              <a:t>Total Income $118,854</a:t>
            </a:r>
          </a:p>
          <a:p>
            <a:pPr lvl="1"/>
            <a:r>
              <a:rPr lang="en-US" sz="3600" dirty="0"/>
              <a:t>Total Expense $94,990</a:t>
            </a:r>
          </a:p>
          <a:p>
            <a:pPr lvl="1"/>
            <a:r>
              <a:rPr lang="en-US" sz="3600" dirty="0"/>
              <a:t>Income after Expense $23,864</a:t>
            </a:r>
          </a:p>
          <a:p>
            <a:pPr lvl="1"/>
            <a:r>
              <a:rPr lang="en-US" sz="3600" dirty="0"/>
              <a:t>Net Income $23,864</a:t>
            </a:r>
            <a:endParaRPr lang="en-US" dirty="0"/>
          </a:p>
        </p:txBody>
      </p:sp>
    </p:spTree>
    <p:extLst>
      <p:ext uri="{BB962C8B-B14F-4D97-AF65-F5344CB8AC3E}">
        <p14:creationId xmlns:p14="http://schemas.microsoft.com/office/powerpoint/2010/main" val="2950336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C48DC-FD61-4CE6-BDAA-34DFF9BC12F5}"/>
              </a:ext>
            </a:extLst>
          </p:cNvPr>
          <p:cNvSpPr>
            <a:spLocks noGrp="1"/>
          </p:cNvSpPr>
          <p:nvPr>
            <p:ph type="title"/>
          </p:nvPr>
        </p:nvSpPr>
        <p:spPr/>
        <p:txBody>
          <a:bodyPr/>
          <a:lstStyle/>
          <a:p>
            <a:pPr algn="ctr"/>
            <a:r>
              <a:rPr lang="en-US" dirty="0"/>
              <a:t>Treasurer’s Report</a:t>
            </a:r>
          </a:p>
        </p:txBody>
      </p:sp>
      <p:sp>
        <p:nvSpPr>
          <p:cNvPr id="3" name="Content Placeholder 2">
            <a:extLst>
              <a:ext uri="{FF2B5EF4-FFF2-40B4-BE49-F238E27FC236}">
                <a16:creationId xmlns:a16="http://schemas.microsoft.com/office/drawing/2014/main" id="{583362F3-04DB-4873-AABE-DA14597D8DBE}"/>
              </a:ext>
            </a:extLst>
          </p:cNvPr>
          <p:cNvSpPr>
            <a:spLocks noGrp="1"/>
          </p:cNvSpPr>
          <p:nvPr>
            <p:ph idx="1"/>
          </p:nvPr>
        </p:nvSpPr>
        <p:spPr>
          <a:xfrm>
            <a:off x="838200" y="1825625"/>
            <a:ext cx="10515600" cy="4356100"/>
          </a:xfrm>
        </p:spPr>
        <p:txBody>
          <a:bodyPr>
            <a:normAutofit fontScale="77500" lnSpcReduction="20000"/>
          </a:bodyPr>
          <a:lstStyle/>
          <a:p>
            <a:r>
              <a:rPr lang="en-US" dirty="0"/>
              <a:t>Delinquent Report</a:t>
            </a:r>
          </a:p>
          <a:p>
            <a:pPr lvl="1"/>
            <a:r>
              <a:rPr lang="en-US" dirty="0"/>
              <a:t> 5 owners for $6,110.</a:t>
            </a:r>
          </a:p>
          <a:p>
            <a:pPr lvl="1"/>
            <a:r>
              <a:rPr lang="en-US" dirty="0"/>
              <a:t>Two accounts have liens against the property</a:t>
            </a:r>
          </a:p>
          <a:p>
            <a:endParaRPr lang="en-US" dirty="0"/>
          </a:p>
          <a:p>
            <a:r>
              <a:rPr lang="en-US" dirty="0"/>
              <a:t>New Collection Policy</a:t>
            </a:r>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Stage One: Any homeowner who is 15 days delinquent in paying the association dues and fees will be emailed from the Financial Agent reminding them of their financial responsibility.</a:t>
            </a:r>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Stage Two:  A homeowner who is 30 days delinquent in paying the association dues and fees will be issued a “Late Notice” by the Financial Management Company and a fifty dollar ($50) late fee will be assessed with this billing. </a:t>
            </a:r>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Stage Three: Any homeowner who has not paid all dues and fees to a current status after 45 days will be issued a “Final Notice” by certified mail and be turned over to a collection attorney and will be subject to all collection fees, including a $250 administrative fee which will be assessed to cover the additional time and expense related to dealing with the delinquent account.</a:t>
            </a:r>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Should, for any reason, collection fails through Stage Three, then a mechanic’s lien will be placed upon the unit in the amount of the assessment for the entire year plus attorney fees and court costs. This action will be taken without further notice to the owner.</a:t>
            </a:r>
          </a:p>
          <a:p>
            <a:pPr marL="0" marR="0" indent="0">
              <a:lnSpc>
                <a:spcPct val="107000"/>
              </a:lnSpc>
              <a:spcBef>
                <a:spcPts val="0"/>
              </a:spcBef>
              <a:spcAft>
                <a:spcPts val="8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At the beginning of the year, any homeowner involved in court proceedings for past due amounts will automatically be turned over to the Attorney to file with the Court and the entire annual amount of dues will be accelerated.</a:t>
            </a:r>
          </a:p>
          <a:p>
            <a:pPr lvl="1"/>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186733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1A4E-63DE-4DCB-8E17-22EB21B3D0B4}"/>
              </a:ext>
            </a:extLst>
          </p:cNvPr>
          <p:cNvSpPr>
            <a:spLocks noGrp="1"/>
          </p:cNvSpPr>
          <p:nvPr>
            <p:ph type="title"/>
          </p:nvPr>
        </p:nvSpPr>
        <p:spPr/>
        <p:txBody>
          <a:bodyPr/>
          <a:lstStyle/>
          <a:p>
            <a:pPr algn="ctr"/>
            <a:r>
              <a:rPr lang="en-US" dirty="0"/>
              <a:t>PSA Update</a:t>
            </a:r>
          </a:p>
        </p:txBody>
      </p:sp>
      <p:sp>
        <p:nvSpPr>
          <p:cNvPr id="3" name="Content Placeholder 2">
            <a:extLst>
              <a:ext uri="{FF2B5EF4-FFF2-40B4-BE49-F238E27FC236}">
                <a16:creationId xmlns:a16="http://schemas.microsoft.com/office/drawing/2014/main" id="{F0269480-60E7-498B-92C2-A5539AAD2960}"/>
              </a:ext>
            </a:extLst>
          </p:cNvPr>
          <p:cNvSpPr>
            <a:spLocks noGrp="1"/>
          </p:cNvSpPr>
          <p:nvPr>
            <p:ph idx="1"/>
          </p:nvPr>
        </p:nvSpPr>
        <p:spPr/>
        <p:txBody>
          <a:bodyPr>
            <a:normAutofit/>
          </a:bodyPr>
          <a:lstStyle/>
          <a:p>
            <a:r>
              <a:rPr lang="en-US" dirty="0"/>
              <a:t>2020 completed projects</a:t>
            </a:r>
          </a:p>
          <a:p>
            <a:pPr lvl="1"/>
            <a:r>
              <a:rPr lang="en-US" dirty="0"/>
              <a:t>Pool and cabana area opened with improvements</a:t>
            </a:r>
          </a:p>
          <a:p>
            <a:pPr lvl="1"/>
            <a:r>
              <a:rPr lang="en-US" dirty="0"/>
              <a:t>Water features reactivated </a:t>
            </a:r>
          </a:p>
          <a:p>
            <a:pPr lvl="1"/>
            <a:r>
              <a:rPr lang="en-US" dirty="0"/>
              <a:t>Golf course returned to excellent condition, hired new golf course superintendent, hired new golf professional, 1500 new member through MMC membership campaign </a:t>
            </a:r>
          </a:p>
          <a:p>
            <a:pPr lvl="1"/>
            <a:r>
              <a:rPr lang="en-US" dirty="0"/>
              <a:t>Clean up Clubhouse grounds, pool, boat storage areas.</a:t>
            </a:r>
          </a:p>
          <a:p>
            <a:pPr lvl="1"/>
            <a:r>
              <a:rPr lang="en-US" dirty="0" err="1"/>
              <a:t>Sahm’s</a:t>
            </a:r>
            <a:r>
              <a:rPr lang="en-US" dirty="0"/>
              <a:t> took over food and beverage operation and catering</a:t>
            </a:r>
          </a:p>
          <a:p>
            <a:pPr lvl="1"/>
            <a:endParaRPr lang="en-US" dirty="0"/>
          </a:p>
          <a:p>
            <a:pPr marL="457200" lvl="1" indent="0">
              <a:buNone/>
            </a:pPr>
            <a:endParaRPr lang="en-US" dirty="0"/>
          </a:p>
        </p:txBody>
      </p:sp>
    </p:spTree>
    <p:extLst>
      <p:ext uri="{BB962C8B-B14F-4D97-AF65-F5344CB8AC3E}">
        <p14:creationId xmlns:p14="http://schemas.microsoft.com/office/powerpoint/2010/main" val="904551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44C34-B8B6-4DA7-8818-07F570CE57E2}"/>
              </a:ext>
            </a:extLst>
          </p:cNvPr>
          <p:cNvSpPr>
            <a:spLocks noGrp="1"/>
          </p:cNvSpPr>
          <p:nvPr>
            <p:ph type="title"/>
          </p:nvPr>
        </p:nvSpPr>
        <p:spPr/>
        <p:txBody>
          <a:bodyPr/>
          <a:lstStyle/>
          <a:p>
            <a:pPr algn="ctr"/>
            <a:r>
              <a:rPr lang="en-US" dirty="0"/>
              <a:t>PSA Update</a:t>
            </a:r>
          </a:p>
        </p:txBody>
      </p:sp>
      <p:sp>
        <p:nvSpPr>
          <p:cNvPr id="3" name="Content Placeholder 2">
            <a:extLst>
              <a:ext uri="{FF2B5EF4-FFF2-40B4-BE49-F238E27FC236}">
                <a16:creationId xmlns:a16="http://schemas.microsoft.com/office/drawing/2014/main" id="{09D6C232-4C60-4260-8E52-9E8A1A67F321}"/>
              </a:ext>
            </a:extLst>
          </p:cNvPr>
          <p:cNvSpPr>
            <a:spLocks noGrp="1"/>
          </p:cNvSpPr>
          <p:nvPr>
            <p:ph idx="1"/>
          </p:nvPr>
        </p:nvSpPr>
        <p:spPr/>
        <p:txBody>
          <a:bodyPr/>
          <a:lstStyle/>
          <a:p>
            <a:r>
              <a:rPr lang="en-US" dirty="0"/>
              <a:t>PSA Financials as of 12/31/2020</a:t>
            </a:r>
          </a:p>
          <a:p>
            <a:pPr lvl="1"/>
            <a:r>
              <a:rPr lang="en-US" dirty="0"/>
              <a:t>Total Income $659,803</a:t>
            </a:r>
          </a:p>
          <a:p>
            <a:pPr lvl="1"/>
            <a:r>
              <a:rPr lang="en-US" dirty="0"/>
              <a:t>General operating Expense $270,057</a:t>
            </a:r>
          </a:p>
          <a:p>
            <a:pPr lvl="1"/>
            <a:r>
              <a:rPr lang="en-US" dirty="0"/>
              <a:t>Total Capital Improvements $315,225</a:t>
            </a:r>
          </a:p>
          <a:p>
            <a:pPr lvl="1"/>
            <a:r>
              <a:rPr lang="en-US" dirty="0"/>
              <a:t>Net Income $74,521</a:t>
            </a:r>
          </a:p>
        </p:txBody>
      </p:sp>
    </p:spTree>
    <p:extLst>
      <p:ext uri="{BB962C8B-B14F-4D97-AF65-F5344CB8AC3E}">
        <p14:creationId xmlns:p14="http://schemas.microsoft.com/office/powerpoint/2010/main" val="3131648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6C2B-420B-4E7F-BEF7-546819494CAA}"/>
              </a:ext>
            </a:extLst>
          </p:cNvPr>
          <p:cNvSpPr>
            <a:spLocks noGrp="1"/>
          </p:cNvSpPr>
          <p:nvPr>
            <p:ph type="title"/>
          </p:nvPr>
        </p:nvSpPr>
        <p:spPr/>
        <p:txBody>
          <a:bodyPr/>
          <a:lstStyle/>
          <a:p>
            <a:pPr algn="ctr"/>
            <a:r>
              <a:rPr lang="en-US" dirty="0"/>
              <a:t>PSA Update</a:t>
            </a:r>
          </a:p>
        </p:txBody>
      </p:sp>
      <p:sp>
        <p:nvSpPr>
          <p:cNvPr id="3" name="Content Placeholder 2">
            <a:extLst>
              <a:ext uri="{FF2B5EF4-FFF2-40B4-BE49-F238E27FC236}">
                <a16:creationId xmlns:a16="http://schemas.microsoft.com/office/drawing/2014/main" id="{F59B09FD-0349-4774-B296-610CB0110E4F}"/>
              </a:ext>
            </a:extLst>
          </p:cNvPr>
          <p:cNvSpPr>
            <a:spLocks noGrp="1"/>
          </p:cNvSpPr>
          <p:nvPr>
            <p:ph idx="1"/>
          </p:nvPr>
        </p:nvSpPr>
        <p:spPr/>
        <p:txBody>
          <a:bodyPr/>
          <a:lstStyle/>
          <a:p>
            <a:r>
              <a:rPr lang="en-US" dirty="0"/>
              <a:t>2021 PSA Budget(from meeting minutes 1/23/21) </a:t>
            </a:r>
          </a:p>
          <a:p>
            <a:pPr lvl="1"/>
            <a:r>
              <a:rPr lang="en-US" dirty="0"/>
              <a:t>Total General Operating Exp. $243,553</a:t>
            </a:r>
          </a:p>
          <a:p>
            <a:pPr lvl="1"/>
            <a:r>
              <a:rPr lang="en-US" dirty="0"/>
              <a:t>Capital Improvements $499,113</a:t>
            </a:r>
          </a:p>
          <a:p>
            <a:pPr lvl="1"/>
            <a:r>
              <a:rPr lang="en-US" dirty="0"/>
              <a:t>Total Expenses $742,666</a:t>
            </a:r>
          </a:p>
          <a:p>
            <a:pPr lvl="1"/>
            <a:r>
              <a:rPr lang="en-US" dirty="0"/>
              <a:t>Total Income $742,666</a:t>
            </a:r>
          </a:p>
          <a:p>
            <a:pPr lvl="1"/>
            <a:r>
              <a:rPr lang="en-US" dirty="0"/>
              <a:t>New owner transfer fee increased to $500 paid by buyer at closing</a:t>
            </a:r>
          </a:p>
        </p:txBody>
      </p:sp>
    </p:spTree>
    <p:extLst>
      <p:ext uri="{BB962C8B-B14F-4D97-AF65-F5344CB8AC3E}">
        <p14:creationId xmlns:p14="http://schemas.microsoft.com/office/powerpoint/2010/main" val="306584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47BC-CEFD-4B5B-9D08-F0152F668DDD}"/>
              </a:ext>
            </a:extLst>
          </p:cNvPr>
          <p:cNvSpPr>
            <a:spLocks noGrp="1"/>
          </p:cNvSpPr>
          <p:nvPr>
            <p:ph type="title"/>
          </p:nvPr>
        </p:nvSpPr>
        <p:spPr/>
        <p:txBody>
          <a:bodyPr/>
          <a:lstStyle/>
          <a:p>
            <a:pPr algn="ctr"/>
            <a:r>
              <a:rPr lang="en-US" dirty="0"/>
              <a:t>PSA Update</a:t>
            </a:r>
          </a:p>
        </p:txBody>
      </p:sp>
      <p:sp>
        <p:nvSpPr>
          <p:cNvPr id="3" name="Content Placeholder 2">
            <a:extLst>
              <a:ext uri="{FF2B5EF4-FFF2-40B4-BE49-F238E27FC236}">
                <a16:creationId xmlns:a16="http://schemas.microsoft.com/office/drawing/2014/main" id="{7C0AF041-25CC-4DE6-B096-D3857B3C580C}"/>
              </a:ext>
            </a:extLst>
          </p:cNvPr>
          <p:cNvSpPr>
            <a:spLocks noGrp="1"/>
          </p:cNvSpPr>
          <p:nvPr>
            <p:ph idx="1"/>
          </p:nvPr>
        </p:nvSpPr>
        <p:spPr/>
        <p:txBody>
          <a:bodyPr/>
          <a:lstStyle/>
          <a:p>
            <a:r>
              <a:rPr lang="en-US" dirty="0"/>
              <a:t>2021 Projects </a:t>
            </a:r>
          </a:p>
          <a:p>
            <a:pPr lvl="1"/>
            <a:r>
              <a:rPr lang="en-US" dirty="0"/>
              <a:t>Capital projects - Irrigation system, Lease payments, Maintenance Shop (HVAC, Roofing)</a:t>
            </a:r>
          </a:p>
          <a:p>
            <a:pPr lvl="1"/>
            <a:r>
              <a:rPr lang="en-US" dirty="0" err="1"/>
              <a:t>Sahm’s</a:t>
            </a:r>
            <a:r>
              <a:rPr lang="en-US" dirty="0"/>
              <a:t> smoker for catering, restaurant</a:t>
            </a:r>
          </a:p>
          <a:p>
            <a:pPr lvl="1"/>
            <a:r>
              <a:rPr lang="en-US" dirty="0"/>
              <a:t>Golf course equipment, Parking lot lights, Birdies walkway and front door, Boatyard storage cleanup, Deck overlooking pool, Dead tree removal</a:t>
            </a:r>
          </a:p>
          <a:p>
            <a:pPr lvl="1"/>
            <a:r>
              <a:rPr lang="en-US" dirty="0"/>
              <a:t>Gate system improvements</a:t>
            </a:r>
          </a:p>
          <a:p>
            <a:r>
              <a:rPr lang="en-US" dirty="0"/>
              <a:t> Approximate Total Funds Allocated $240,000</a:t>
            </a:r>
          </a:p>
        </p:txBody>
      </p:sp>
    </p:spTree>
    <p:extLst>
      <p:ext uri="{BB962C8B-B14F-4D97-AF65-F5344CB8AC3E}">
        <p14:creationId xmlns:p14="http://schemas.microsoft.com/office/powerpoint/2010/main" val="3255684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F0710-35F2-4EE0-BB8A-848898A17744}"/>
              </a:ext>
            </a:extLst>
          </p:cNvPr>
          <p:cNvSpPr>
            <a:spLocks noGrp="1"/>
          </p:cNvSpPr>
          <p:nvPr>
            <p:ph type="title"/>
          </p:nvPr>
        </p:nvSpPr>
        <p:spPr/>
        <p:txBody>
          <a:bodyPr/>
          <a:lstStyle/>
          <a:p>
            <a:pPr algn="ctr"/>
            <a:r>
              <a:rPr lang="en-US" dirty="0"/>
              <a:t>Election of Officers</a:t>
            </a:r>
          </a:p>
        </p:txBody>
      </p:sp>
      <p:sp>
        <p:nvSpPr>
          <p:cNvPr id="3" name="Content Placeholder 2">
            <a:extLst>
              <a:ext uri="{FF2B5EF4-FFF2-40B4-BE49-F238E27FC236}">
                <a16:creationId xmlns:a16="http://schemas.microsoft.com/office/drawing/2014/main" id="{BDE2EF93-B4D8-4133-82F4-4579FD08B4E7}"/>
              </a:ext>
            </a:extLst>
          </p:cNvPr>
          <p:cNvSpPr>
            <a:spLocks noGrp="1"/>
          </p:cNvSpPr>
          <p:nvPr>
            <p:ph idx="1"/>
          </p:nvPr>
        </p:nvSpPr>
        <p:spPr/>
        <p:txBody>
          <a:bodyPr/>
          <a:lstStyle/>
          <a:p>
            <a:r>
              <a:rPr lang="en-US" dirty="0"/>
              <a:t>President </a:t>
            </a:r>
          </a:p>
          <a:p>
            <a:r>
              <a:rPr lang="en-US" dirty="0"/>
              <a:t>Three year term</a:t>
            </a:r>
          </a:p>
          <a:p>
            <a:r>
              <a:rPr lang="en-US" dirty="0"/>
              <a:t>Candidates </a:t>
            </a:r>
          </a:p>
          <a:p>
            <a:pPr lvl="1"/>
            <a:r>
              <a:rPr lang="en-US" dirty="0"/>
              <a:t>Brian Earley</a:t>
            </a:r>
          </a:p>
          <a:p>
            <a:pPr marL="457200" lvl="1" indent="0">
              <a:buNone/>
            </a:pPr>
            <a:endParaRPr lang="en-US" dirty="0"/>
          </a:p>
          <a:p>
            <a:pPr lvl="2"/>
            <a:endParaRPr lang="en-US" dirty="0"/>
          </a:p>
        </p:txBody>
      </p:sp>
    </p:spTree>
    <p:extLst>
      <p:ext uri="{BB962C8B-B14F-4D97-AF65-F5344CB8AC3E}">
        <p14:creationId xmlns:p14="http://schemas.microsoft.com/office/powerpoint/2010/main" val="352533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66F4-CD8B-46E3-A9A3-12164C8F5A68}"/>
              </a:ext>
            </a:extLst>
          </p:cNvPr>
          <p:cNvSpPr>
            <a:spLocks noGrp="1"/>
          </p:cNvSpPr>
          <p:nvPr>
            <p:ph type="title"/>
          </p:nvPr>
        </p:nvSpPr>
        <p:spPr/>
        <p:txBody>
          <a:bodyPr/>
          <a:lstStyle/>
          <a:p>
            <a:pPr algn="ctr"/>
            <a:r>
              <a:rPr lang="en-US" dirty="0"/>
              <a:t>Questions and Comments</a:t>
            </a:r>
          </a:p>
        </p:txBody>
      </p:sp>
      <p:sp>
        <p:nvSpPr>
          <p:cNvPr id="3" name="Content Placeholder 2">
            <a:extLst>
              <a:ext uri="{FF2B5EF4-FFF2-40B4-BE49-F238E27FC236}">
                <a16:creationId xmlns:a16="http://schemas.microsoft.com/office/drawing/2014/main" id="{77045E0B-BCDD-4588-A08B-30EA3EDF301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991946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A3D9-4536-48EA-A36A-A758CB1EED48}"/>
              </a:ext>
            </a:extLst>
          </p:cNvPr>
          <p:cNvSpPr>
            <a:spLocks noGrp="1"/>
          </p:cNvSpPr>
          <p:nvPr>
            <p:ph type="title"/>
          </p:nvPr>
        </p:nvSpPr>
        <p:spPr/>
        <p:txBody>
          <a:bodyPr/>
          <a:lstStyle/>
          <a:p>
            <a:pPr algn="ctr"/>
            <a:r>
              <a:rPr lang="en-US" dirty="0"/>
              <a:t>Adjourn </a:t>
            </a:r>
          </a:p>
        </p:txBody>
      </p:sp>
      <p:sp>
        <p:nvSpPr>
          <p:cNvPr id="3" name="Content Placeholder 2">
            <a:extLst>
              <a:ext uri="{FF2B5EF4-FFF2-40B4-BE49-F238E27FC236}">
                <a16:creationId xmlns:a16="http://schemas.microsoft.com/office/drawing/2014/main" id="{9A37AFA5-80AE-48A5-B0AB-D5180E465890}"/>
              </a:ext>
            </a:extLst>
          </p:cNvPr>
          <p:cNvSpPr>
            <a:spLocks noGrp="1"/>
          </p:cNvSpPr>
          <p:nvPr>
            <p:ph idx="1"/>
          </p:nvPr>
        </p:nvSpPr>
        <p:spPr/>
        <p:txBody>
          <a:bodyPr/>
          <a:lstStyle/>
          <a:p>
            <a:r>
              <a:rPr lang="en-US" dirty="0"/>
              <a:t>Please make a motion to adjourn the meeting (state your name).</a:t>
            </a:r>
          </a:p>
          <a:p>
            <a:r>
              <a:rPr lang="en-US" dirty="0"/>
              <a:t>Please second the motion (state your name).</a:t>
            </a:r>
          </a:p>
          <a:p>
            <a:r>
              <a:rPr lang="en-US" dirty="0"/>
              <a:t>Vote to Adjourn</a:t>
            </a:r>
          </a:p>
        </p:txBody>
      </p:sp>
    </p:spTree>
    <p:extLst>
      <p:ext uri="{BB962C8B-B14F-4D97-AF65-F5344CB8AC3E}">
        <p14:creationId xmlns:p14="http://schemas.microsoft.com/office/powerpoint/2010/main" val="1318172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6BC1-5795-41D5-82BB-43C69BEE0650}"/>
              </a:ext>
            </a:extLst>
          </p:cNvPr>
          <p:cNvSpPr>
            <a:spLocks noGrp="1"/>
          </p:cNvSpPr>
          <p:nvPr>
            <p:ph type="title"/>
          </p:nvPr>
        </p:nvSpPr>
        <p:spPr/>
        <p:txBody>
          <a:bodyPr/>
          <a:lstStyle/>
          <a:p>
            <a:pPr algn="ctr"/>
            <a:r>
              <a:rPr lang="en-US" dirty="0"/>
              <a:t>Introductions</a:t>
            </a:r>
          </a:p>
        </p:txBody>
      </p:sp>
      <p:sp>
        <p:nvSpPr>
          <p:cNvPr id="3" name="Content Placeholder 2">
            <a:extLst>
              <a:ext uri="{FF2B5EF4-FFF2-40B4-BE49-F238E27FC236}">
                <a16:creationId xmlns:a16="http://schemas.microsoft.com/office/drawing/2014/main" id="{362D26C0-CFCC-48CB-82D9-AEF1448B6454}"/>
              </a:ext>
            </a:extLst>
          </p:cNvPr>
          <p:cNvSpPr>
            <a:spLocks noGrp="1"/>
          </p:cNvSpPr>
          <p:nvPr>
            <p:ph idx="1"/>
          </p:nvPr>
        </p:nvSpPr>
        <p:spPr/>
        <p:txBody>
          <a:bodyPr>
            <a:normAutofit/>
          </a:bodyPr>
          <a:lstStyle/>
          <a:p>
            <a:r>
              <a:rPr lang="en-US" dirty="0"/>
              <a:t>Brian Earley – President</a:t>
            </a:r>
          </a:p>
          <a:p>
            <a:r>
              <a:rPr lang="en-US" dirty="0"/>
              <a:t>Aaron Stephen – Vice President</a:t>
            </a:r>
          </a:p>
          <a:p>
            <a:r>
              <a:rPr lang="en-US" dirty="0"/>
              <a:t>Alan Hogan – Treasurer</a:t>
            </a:r>
          </a:p>
          <a:p>
            <a:r>
              <a:rPr lang="en-US" dirty="0"/>
              <a:t>Bud </a:t>
            </a:r>
            <a:r>
              <a:rPr lang="en-US" dirty="0" err="1"/>
              <a:t>Theissen</a:t>
            </a:r>
            <a:r>
              <a:rPr lang="en-US" dirty="0"/>
              <a:t> – Secretary</a:t>
            </a:r>
          </a:p>
          <a:p>
            <a:r>
              <a:rPr lang="en-US" dirty="0"/>
              <a:t>Skip Pelton – At Large</a:t>
            </a:r>
          </a:p>
          <a:p>
            <a:r>
              <a:rPr lang="en-US" dirty="0"/>
              <a:t>Pegasus Properties – Property Manager</a:t>
            </a:r>
          </a:p>
          <a:p>
            <a:r>
              <a:rPr lang="en-US" dirty="0"/>
              <a:t>Homeowner Introductions (Name, Unit #, Years of ownership, occupation)</a:t>
            </a:r>
          </a:p>
          <a:p>
            <a:pPr marL="0" indent="0">
              <a:buNone/>
            </a:pPr>
            <a:endParaRPr lang="en-US" dirty="0"/>
          </a:p>
        </p:txBody>
      </p:sp>
    </p:spTree>
    <p:extLst>
      <p:ext uri="{BB962C8B-B14F-4D97-AF65-F5344CB8AC3E}">
        <p14:creationId xmlns:p14="http://schemas.microsoft.com/office/powerpoint/2010/main" val="66993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B0758-44B9-49CF-A100-CF7EAA074246}"/>
              </a:ext>
            </a:extLst>
          </p:cNvPr>
          <p:cNvSpPr>
            <a:spLocks noGrp="1"/>
          </p:cNvSpPr>
          <p:nvPr>
            <p:ph type="title"/>
          </p:nvPr>
        </p:nvSpPr>
        <p:spPr/>
        <p:txBody>
          <a:bodyPr/>
          <a:lstStyle/>
          <a:p>
            <a:pPr algn="ctr"/>
            <a:r>
              <a:rPr lang="en-US" dirty="0"/>
              <a:t>2020 Eagle Bay I</a:t>
            </a:r>
            <a:br>
              <a:rPr lang="en-US" dirty="0"/>
            </a:br>
            <a:r>
              <a:rPr lang="en-US" dirty="0"/>
              <a:t>Annual Meeting Minutes</a:t>
            </a:r>
          </a:p>
        </p:txBody>
      </p:sp>
      <p:sp>
        <p:nvSpPr>
          <p:cNvPr id="3" name="Content Placeholder 2">
            <a:extLst>
              <a:ext uri="{FF2B5EF4-FFF2-40B4-BE49-F238E27FC236}">
                <a16:creationId xmlns:a16="http://schemas.microsoft.com/office/drawing/2014/main" id="{EE4F83AB-FC56-4E33-B772-9CE56596113F}"/>
              </a:ext>
            </a:extLst>
          </p:cNvPr>
          <p:cNvSpPr>
            <a:spLocks noGrp="1"/>
          </p:cNvSpPr>
          <p:nvPr>
            <p:ph idx="1"/>
          </p:nvPr>
        </p:nvSpPr>
        <p:spPr/>
        <p:txBody>
          <a:bodyPr/>
          <a:lstStyle/>
          <a:p>
            <a:r>
              <a:rPr lang="en-US" dirty="0"/>
              <a:t>Review the minutes</a:t>
            </a:r>
          </a:p>
          <a:p>
            <a:r>
              <a:rPr lang="en-US" dirty="0"/>
              <a:t>Motion to approve the minutes (please state your name)</a:t>
            </a:r>
          </a:p>
          <a:p>
            <a:r>
              <a:rPr lang="en-US" dirty="0"/>
              <a:t>Second to approve the motion (please state your name)</a:t>
            </a:r>
          </a:p>
          <a:p>
            <a:r>
              <a:rPr lang="en-US" dirty="0"/>
              <a:t>Vote to approve the minutes</a:t>
            </a:r>
          </a:p>
        </p:txBody>
      </p:sp>
    </p:spTree>
    <p:extLst>
      <p:ext uri="{BB962C8B-B14F-4D97-AF65-F5344CB8AC3E}">
        <p14:creationId xmlns:p14="http://schemas.microsoft.com/office/powerpoint/2010/main" val="2282177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F0E22-23A4-4304-BA0A-E3CBA189BDAF}"/>
              </a:ext>
            </a:extLst>
          </p:cNvPr>
          <p:cNvSpPr>
            <a:spLocks noGrp="1"/>
          </p:cNvSpPr>
          <p:nvPr>
            <p:ph type="title"/>
          </p:nvPr>
        </p:nvSpPr>
        <p:spPr/>
        <p:txBody>
          <a:bodyPr/>
          <a:lstStyle/>
          <a:p>
            <a:pPr algn="ctr"/>
            <a:r>
              <a:rPr lang="en-US" dirty="0"/>
              <a:t>President’s Report</a:t>
            </a:r>
          </a:p>
        </p:txBody>
      </p:sp>
      <p:sp>
        <p:nvSpPr>
          <p:cNvPr id="3" name="Content Placeholder 2">
            <a:extLst>
              <a:ext uri="{FF2B5EF4-FFF2-40B4-BE49-F238E27FC236}">
                <a16:creationId xmlns:a16="http://schemas.microsoft.com/office/drawing/2014/main" id="{A1F0411B-00CC-4D13-93B7-7196CD960411}"/>
              </a:ext>
            </a:extLst>
          </p:cNvPr>
          <p:cNvSpPr>
            <a:spLocks noGrp="1"/>
          </p:cNvSpPr>
          <p:nvPr>
            <p:ph idx="1"/>
          </p:nvPr>
        </p:nvSpPr>
        <p:spPr/>
        <p:txBody>
          <a:bodyPr/>
          <a:lstStyle/>
          <a:p>
            <a:r>
              <a:rPr lang="en-US" dirty="0"/>
              <a:t>The Board of Directors are here to serve the HOA</a:t>
            </a:r>
          </a:p>
          <a:p>
            <a:r>
              <a:rPr lang="en-US" dirty="0"/>
              <a:t>Transparent</a:t>
            </a:r>
          </a:p>
          <a:p>
            <a:r>
              <a:rPr lang="en-US" dirty="0"/>
              <a:t>Work within our budgetary constraints</a:t>
            </a:r>
          </a:p>
          <a:p>
            <a:r>
              <a:rPr lang="en-US" dirty="0"/>
              <a:t>Prioritize projects</a:t>
            </a:r>
          </a:p>
          <a:p>
            <a:r>
              <a:rPr lang="en-US" dirty="0"/>
              <a:t>Make decisions on the best interest of all ownership</a:t>
            </a:r>
          </a:p>
          <a:p>
            <a:r>
              <a:rPr lang="en-US" dirty="0"/>
              <a:t>Develop a ten year study</a:t>
            </a:r>
          </a:p>
          <a:p>
            <a:pPr marL="0" indent="0">
              <a:buNone/>
            </a:pPr>
            <a:endParaRPr lang="en-US" dirty="0"/>
          </a:p>
        </p:txBody>
      </p:sp>
    </p:spTree>
    <p:extLst>
      <p:ext uri="{BB962C8B-B14F-4D97-AF65-F5344CB8AC3E}">
        <p14:creationId xmlns:p14="http://schemas.microsoft.com/office/powerpoint/2010/main" val="50893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7B33B6-AEAF-4B22-A784-042279A5E379}"/>
              </a:ext>
            </a:extLst>
          </p:cNvPr>
          <p:cNvSpPr>
            <a:spLocks noGrp="1"/>
          </p:cNvSpPr>
          <p:nvPr>
            <p:ph type="title"/>
          </p:nvPr>
        </p:nvSpPr>
        <p:spPr>
          <a:xfrm>
            <a:off x="838200" y="557188"/>
            <a:ext cx="10515600" cy="1133499"/>
          </a:xfrm>
        </p:spPr>
        <p:txBody>
          <a:bodyPr>
            <a:normAutofit/>
          </a:bodyPr>
          <a:lstStyle/>
          <a:p>
            <a:pPr algn="ctr"/>
            <a:r>
              <a:rPr lang="en-US" sz="5200"/>
              <a:t>President’s Report</a:t>
            </a:r>
          </a:p>
        </p:txBody>
      </p:sp>
      <p:graphicFrame>
        <p:nvGraphicFramePr>
          <p:cNvPr id="7" name="Content Placeholder 6">
            <a:extLst>
              <a:ext uri="{FF2B5EF4-FFF2-40B4-BE49-F238E27FC236}">
                <a16:creationId xmlns:a16="http://schemas.microsoft.com/office/drawing/2014/main" id="{62AD7979-311C-4606-A9C6-9A943F9043A6}"/>
              </a:ext>
            </a:extLst>
          </p:cNvPr>
          <p:cNvGraphicFramePr>
            <a:graphicFrameLocks noGrp="1"/>
          </p:cNvGraphicFramePr>
          <p:nvPr>
            <p:ph idx="1"/>
            <p:extLst>
              <p:ext uri="{D42A27DB-BD31-4B8C-83A1-F6EECF244321}">
                <p14:modId xmlns:p14="http://schemas.microsoft.com/office/powerpoint/2010/main" val="534036519"/>
              </p:ext>
            </p:extLst>
          </p:nvPr>
        </p:nvGraphicFramePr>
        <p:xfrm>
          <a:off x="838200" y="1499811"/>
          <a:ext cx="10515606" cy="5050971"/>
        </p:xfrm>
        <a:graphic>
          <a:graphicData uri="http://schemas.openxmlformats.org/drawingml/2006/table">
            <a:tbl>
              <a:tblPr>
                <a:tableStyleId>{5C22544A-7EE6-4342-B048-85BDC9FD1C3A}</a:tableStyleId>
              </a:tblPr>
              <a:tblGrid>
                <a:gridCol w="650573">
                  <a:extLst>
                    <a:ext uri="{9D8B030D-6E8A-4147-A177-3AD203B41FA5}">
                      <a16:colId xmlns:a16="http://schemas.microsoft.com/office/drawing/2014/main" val="298903789"/>
                    </a:ext>
                  </a:extLst>
                </a:gridCol>
                <a:gridCol w="1092769">
                  <a:extLst>
                    <a:ext uri="{9D8B030D-6E8A-4147-A177-3AD203B41FA5}">
                      <a16:colId xmlns:a16="http://schemas.microsoft.com/office/drawing/2014/main" val="3448588257"/>
                    </a:ext>
                  </a:extLst>
                </a:gridCol>
                <a:gridCol w="1558118">
                  <a:extLst>
                    <a:ext uri="{9D8B030D-6E8A-4147-A177-3AD203B41FA5}">
                      <a16:colId xmlns:a16="http://schemas.microsoft.com/office/drawing/2014/main" val="2736022725"/>
                    </a:ext>
                  </a:extLst>
                </a:gridCol>
                <a:gridCol w="805689">
                  <a:extLst>
                    <a:ext uri="{9D8B030D-6E8A-4147-A177-3AD203B41FA5}">
                      <a16:colId xmlns:a16="http://schemas.microsoft.com/office/drawing/2014/main" val="2746805234"/>
                    </a:ext>
                  </a:extLst>
                </a:gridCol>
                <a:gridCol w="708452">
                  <a:extLst>
                    <a:ext uri="{9D8B030D-6E8A-4147-A177-3AD203B41FA5}">
                      <a16:colId xmlns:a16="http://schemas.microsoft.com/office/drawing/2014/main" val="2500486955"/>
                    </a:ext>
                  </a:extLst>
                </a:gridCol>
                <a:gridCol w="1164540">
                  <a:extLst>
                    <a:ext uri="{9D8B030D-6E8A-4147-A177-3AD203B41FA5}">
                      <a16:colId xmlns:a16="http://schemas.microsoft.com/office/drawing/2014/main" val="725398056"/>
                    </a:ext>
                  </a:extLst>
                </a:gridCol>
                <a:gridCol w="1092769">
                  <a:extLst>
                    <a:ext uri="{9D8B030D-6E8A-4147-A177-3AD203B41FA5}">
                      <a16:colId xmlns:a16="http://schemas.microsoft.com/office/drawing/2014/main" val="3456623426"/>
                    </a:ext>
                  </a:extLst>
                </a:gridCol>
                <a:gridCol w="939968">
                  <a:extLst>
                    <a:ext uri="{9D8B030D-6E8A-4147-A177-3AD203B41FA5}">
                      <a16:colId xmlns:a16="http://schemas.microsoft.com/office/drawing/2014/main" val="2864830926"/>
                    </a:ext>
                  </a:extLst>
                </a:gridCol>
                <a:gridCol w="708452">
                  <a:extLst>
                    <a:ext uri="{9D8B030D-6E8A-4147-A177-3AD203B41FA5}">
                      <a16:colId xmlns:a16="http://schemas.microsoft.com/office/drawing/2014/main" val="3959472549"/>
                    </a:ext>
                  </a:extLst>
                </a:gridCol>
                <a:gridCol w="784853">
                  <a:extLst>
                    <a:ext uri="{9D8B030D-6E8A-4147-A177-3AD203B41FA5}">
                      <a16:colId xmlns:a16="http://schemas.microsoft.com/office/drawing/2014/main" val="1075960329"/>
                    </a:ext>
                  </a:extLst>
                </a:gridCol>
                <a:gridCol w="1009423">
                  <a:extLst>
                    <a:ext uri="{9D8B030D-6E8A-4147-A177-3AD203B41FA5}">
                      <a16:colId xmlns:a16="http://schemas.microsoft.com/office/drawing/2014/main" val="3216368958"/>
                    </a:ext>
                  </a:extLst>
                </a:gridCol>
              </a:tblGrid>
              <a:tr h="768154">
                <a:tc gridSpan="4">
                  <a:txBody>
                    <a:bodyPr/>
                    <a:lstStyle/>
                    <a:p>
                      <a:pPr algn="l" fontAlgn="b"/>
                      <a:r>
                        <a:rPr lang="en-US" sz="1800" u="none" strike="noStrike">
                          <a:effectLst/>
                        </a:rPr>
                        <a:t>EAGLE BAY I  TEN YEAR RESERVE STUDY</a:t>
                      </a:r>
                      <a:endParaRPr lang="en-US" sz="1800" b="1" i="0" u="none" strike="noStrike">
                        <a:solidFill>
                          <a:srgbClr val="000000"/>
                        </a:solidFill>
                        <a:effectLst/>
                        <a:latin typeface="Calibri" panose="020F0502020204030204" pitchFamily="34" charset="0"/>
                      </a:endParaRPr>
                    </a:p>
                  </a:txBody>
                  <a:tcPr marL="3246" marR="3246" marT="3246"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l" fontAlgn="b"/>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l" fontAlgn="b"/>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l" fontAlgn="b"/>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l" fontAlgn="b"/>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l" fontAlgn="b"/>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l" fontAlgn="b"/>
                      <a:endParaRPr lang="en-US" sz="1500" b="0" i="0" u="none" strike="noStrike">
                        <a:solidFill>
                          <a:srgbClr val="000000"/>
                        </a:solidFill>
                        <a:effectLst/>
                        <a:latin typeface="Calibri" panose="020F0502020204030204" pitchFamily="34" charset="0"/>
                      </a:endParaRPr>
                    </a:p>
                  </a:txBody>
                  <a:tcPr marL="3246" marR="3246" marT="3246" marB="0" anchor="b"/>
                </a:tc>
                <a:extLst>
                  <a:ext uri="{0D108BD9-81ED-4DB2-BD59-A6C34878D82A}">
                    <a16:rowId xmlns:a16="http://schemas.microsoft.com/office/drawing/2014/main" val="3724956467"/>
                  </a:ext>
                </a:extLst>
              </a:tr>
              <a:tr h="652407">
                <a:tc>
                  <a:txBody>
                    <a:bodyPr/>
                    <a:lstStyle/>
                    <a:p>
                      <a:pPr algn="l" fontAlgn="b"/>
                      <a:r>
                        <a:rPr lang="en-US" sz="1500" u="none" strike="noStrike">
                          <a:effectLst/>
                        </a:rPr>
                        <a:t>YEAR</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STARTING BALANCE</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RESERVE CONTRIBUTION</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NEW ROOFS</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PAINT</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SEAL PAVEMENT</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CHASEWAYS</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GUTTER GUARDS</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POOL</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DECKS</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ENDING BALANCE</a:t>
                      </a:r>
                      <a:endParaRPr lang="en-US" sz="1500" b="1" i="0" u="none" strike="noStrike">
                        <a:solidFill>
                          <a:srgbClr val="000000"/>
                        </a:solidFill>
                        <a:effectLst/>
                        <a:latin typeface="Calibri" panose="020F0502020204030204" pitchFamily="34" charset="0"/>
                      </a:endParaRPr>
                    </a:p>
                  </a:txBody>
                  <a:tcPr marL="3246" marR="3246" marT="3246" marB="0" anchor="b"/>
                </a:tc>
                <a:extLst>
                  <a:ext uri="{0D108BD9-81ED-4DB2-BD59-A6C34878D82A}">
                    <a16:rowId xmlns:a16="http://schemas.microsoft.com/office/drawing/2014/main" val="3456233679"/>
                  </a:ext>
                </a:extLst>
              </a:tr>
              <a:tr h="363041">
                <a:tc>
                  <a:txBody>
                    <a:bodyPr/>
                    <a:lstStyle/>
                    <a:p>
                      <a:pPr algn="r" fontAlgn="b"/>
                      <a:r>
                        <a:rPr lang="en-US" sz="1500" u="none" strike="noStrike">
                          <a:effectLst/>
                        </a:rPr>
                        <a:t>2021</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100,000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23,864</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14,140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2,875</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106,849</a:t>
                      </a:r>
                      <a:endParaRPr lang="en-US" sz="1500" b="0" i="0" u="none" strike="noStrike">
                        <a:solidFill>
                          <a:srgbClr val="000000"/>
                        </a:solidFill>
                        <a:effectLst/>
                        <a:latin typeface="Calibri" panose="020F0502020204030204" pitchFamily="34" charset="0"/>
                      </a:endParaRPr>
                    </a:p>
                  </a:txBody>
                  <a:tcPr marL="3246" marR="3246" marT="3246" marB="0" anchor="b"/>
                </a:tc>
                <a:extLst>
                  <a:ext uri="{0D108BD9-81ED-4DB2-BD59-A6C34878D82A}">
                    <a16:rowId xmlns:a16="http://schemas.microsoft.com/office/drawing/2014/main" val="3557811858"/>
                  </a:ext>
                </a:extLst>
              </a:tr>
              <a:tr h="363041">
                <a:tc>
                  <a:txBody>
                    <a:bodyPr/>
                    <a:lstStyle/>
                    <a:p>
                      <a:pPr algn="r" fontAlgn="b"/>
                      <a:r>
                        <a:rPr lang="en-US" sz="1500" u="none" strike="noStrike">
                          <a:effectLst/>
                        </a:rPr>
                        <a:t>2022</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106,849</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29,500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25,000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7,283</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104,066</a:t>
                      </a:r>
                      <a:endParaRPr lang="en-US" sz="1500" b="0" i="0" u="none" strike="noStrike">
                        <a:solidFill>
                          <a:srgbClr val="000000"/>
                        </a:solidFill>
                        <a:effectLst/>
                        <a:latin typeface="Calibri" panose="020F0502020204030204" pitchFamily="34" charset="0"/>
                      </a:endParaRPr>
                    </a:p>
                  </a:txBody>
                  <a:tcPr marL="3246" marR="3246" marT="3246" marB="0" anchor="b"/>
                </a:tc>
                <a:extLst>
                  <a:ext uri="{0D108BD9-81ED-4DB2-BD59-A6C34878D82A}">
                    <a16:rowId xmlns:a16="http://schemas.microsoft.com/office/drawing/2014/main" val="2804970777"/>
                  </a:ext>
                </a:extLst>
              </a:tr>
              <a:tr h="363041">
                <a:tc>
                  <a:txBody>
                    <a:bodyPr/>
                    <a:lstStyle/>
                    <a:p>
                      <a:pPr algn="r" fontAlgn="b"/>
                      <a:r>
                        <a:rPr lang="en-US" sz="1500" u="none" strike="noStrike">
                          <a:effectLst/>
                        </a:rPr>
                        <a:t>2023</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104,066</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29,500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7,429</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45,000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81,137</a:t>
                      </a:r>
                      <a:endParaRPr lang="en-US" sz="1500" b="0" i="0" u="none" strike="noStrike">
                        <a:solidFill>
                          <a:srgbClr val="000000"/>
                        </a:solidFill>
                        <a:effectLst/>
                        <a:latin typeface="Calibri" panose="020F0502020204030204" pitchFamily="34" charset="0"/>
                      </a:endParaRPr>
                    </a:p>
                  </a:txBody>
                  <a:tcPr marL="3246" marR="3246" marT="3246" marB="0" anchor="b"/>
                </a:tc>
                <a:extLst>
                  <a:ext uri="{0D108BD9-81ED-4DB2-BD59-A6C34878D82A}">
                    <a16:rowId xmlns:a16="http://schemas.microsoft.com/office/drawing/2014/main" val="1691671267"/>
                  </a:ext>
                </a:extLst>
              </a:tr>
              <a:tr h="363041">
                <a:tc>
                  <a:txBody>
                    <a:bodyPr/>
                    <a:lstStyle/>
                    <a:p>
                      <a:pPr algn="r" fontAlgn="b"/>
                      <a:r>
                        <a:rPr lang="en-US" sz="1500" u="none" strike="noStrike">
                          <a:effectLst/>
                        </a:rPr>
                        <a:t>2024</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81,137</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29,500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75,000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7,577</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28,060</a:t>
                      </a:r>
                      <a:endParaRPr lang="en-US" sz="1500" b="0" i="0" u="none" strike="noStrike">
                        <a:solidFill>
                          <a:srgbClr val="000000"/>
                        </a:solidFill>
                        <a:effectLst/>
                        <a:latin typeface="Calibri" panose="020F0502020204030204" pitchFamily="34" charset="0"/>
                      </a:endParaRPr>
                    </a:p>
                  </a:txBody>
                  <a:tcPr marL="3246" marR="3246" marT="3246" marB="0" anchor="b"/>
                </a:tc>
                <a:extLst>
                  <a:ext uri="{0D108BD9-81ED-4DB2-BD59-A6C34878D82A}">
                    <a16:rowId xmlns:a16="http://schemas.microsoft.com/office/drawing/2014/main" val="1061345744"/>
                  </a:ext>
                </a:extLst>
              </a:tr>
              <a:tr h="363041">
                <a:tc>
                  <a:txBody>
                    <a:bodyPr/>
                    <a:lstStyle/>
                    <a:p>
                      <a:pPr algn="r" fontAlgn="b"/>
                      <a:r>
                        <a:rPr lang="en-US" sz="1500" u="none" strike="noStrike">
                          <a:effectLst/>
                        </a:rPr>
                        <a:t>2025</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28,060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29,500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7,729</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49,831</a:t>
                      </a:r>
                      <a:endParaRPr lang="en-US" sz="1500" b="0" i="0" u="none" strike="noStrike">
                        <a:solidFill>
                          <a:srgbClr val="000000"/>
                        </a:solidFill>
                        <a:effectLst/>
                        <a:latin typeface="Calibri" panose="020F0502020204030204" pitchFamily="34" charset="0"/>
                      </a:endParaRPr>
                    </a:p>
                  </a:txBody>
                  <a:tcPr marL="3246" marR="3246" marT="3246" marB="0" anchor="b"/>
                </a:tc>
                <a:extLst>
                  <a:ext uri="{0D108BD9-81ED-4DB2-BD59-A6C34878D82A}">
                    <a16:rowId xmlns:a16="http://schemas.microsoft.com/office/drawing/2014/main" val="1351172725"/>
                  </a:ext>
                </a:extLst>
              </a:tr>
              <a:tr h="363041">
                <a:tc>
                  <a:txBody>
                    <a:bodyPr/>
                    <a:lstStyle/>
                    <a:p>
                      <a:pPr algn="r" fontAlgn="b"/>
                      <a:r>
                        <a:rPr lang="en-US" sz="1500" u="none" strike="noStrike">
                          <a:effectLst/>
                        </a:rPr>
                        <a:t>2026</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49,831</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29,500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7,883</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71,448</a:t>
                      </a:r>
                      <a:endParaRPr lang="en-US" sz="1500" b="0" i="0" u="none" strike="noStrike">
                        <a:solidFill>
                          <a:srgbClr val="000000"/>
                        </a:solidFill>
                        <a:effectLst/>
                        <a:latin typeface="Calibri" panose="020F0502020204030204" pitchFamily="34" charset="0"/>
                      </a:endParaRPr>
                    </a:p>
                  </a:txBody>
                  <a:tcPr marL="3246" marR="3246" marT="3246" marB="0" anchor="b"/>
                </a:tc>
                <a:extLst>
                  <a:ext uri="{0D108BD9-81ED-4DB2-BD59-A6C34878D82A}">
                    <a16:rowId xmlns:a16="http://schemas.microsoft.com/office/drawing/2014/main" val="2236742929"/>
                  </a:ext>
                </a:extLst>
              </a:tr>
              <a:tr h="363041">
                <a:tc>
                  <a:txBody>
                    <a:bodyPr/>
                    <a:lstStyle/>
                    <a:p>
                      <a:pPr algn="r" fontAlgn="b"/>
                      <a:r>
                        <a:rPr lang="en-US" sz="1500" u="none" strike="noStrike">
                          <a:effectLst/>
                        </a:rPr>
                        <a:t>2027</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71,448</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29,500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8,041</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92,907</a:t>
                      </a:r>
                      <a:endParaRPr lang="en-US" sz="1500" b="0" i="0" u="none" strike="noStrike">
                        <a:solidFill>
                          <a:srgbClr val="000000"/>
                        </a:solidFill>
                        <a:effectLst/>
                        <a:latin typeface="Calibri" panose="020F0502020204030204" pitchFamily="34" charset="0"/>
                      </a:endParaRPr>
                    </a:p>
                  </a:txBody>
                  <a:tcPr marL="3246" marR="3246" marT="3246" marB="0" anchor="b"/>
                </a:tc>
                <a:extLst>
                  <a:ext uri="{0D108BD9-81ED-4DB2-BD59-A6C34878D82A}">
                    <a16:rowId xmlns:a16="http://schemas.microsoft.com/office/drawing/2014/main" val="1231899665"/>
                  </a:ext>
                </a:extLst>
              </a:tr>
              <a:tr h="363041">
                <a:tc>
                  <a:txBody>
                    <a:bodyPr/>
                    <a:lstStyle/>
                    <a:p>
                      <a:pPr algn="r" fontAlgn="b"/>
                      <a:r>
                        <a:rPr lang="en-US" sz="1500" u="none" strike="noStrike">
                          <a:effectLst/>
                        </a:rPr>
                        <a:t>2028</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92,907</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29,500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25,000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97,407</a:t>
                      </a:r>
                      <a:endParaRPr lang="en-US" sz="1500" b="0" i="0" u="none" strike="noStrike">
                        <a:solidFill>
                          <a:srgbClr val="000000"/>
                        </a:solidFill>
                        <a:effectLst/>
                        <a:latin typeface="Calibri" panose="020F0502020204030204" pitchFamily="34" charset="0"/>
                      </a:endParaRPr>
                    </a:p>
                  </a:txBody>
                  <a:tcPr marL="3246" marR="3246" marT="3246" marB="0" anchor="b"/>
                </a:tc>
                <a:extLst>
                  <a:ext uri="{0D108BD9-81ED-4DB2-BD59-A6C34878D82A}">
                    <a16:rowId xmlns:a16="http://schemas.microsoft.com/office/drawing/2014/main" val="343744409"/>
                  </a:ext>
                </a:extLst>
              </a:tr>
              <a:tr h="363041">
                <a:tc>
                  <a:txBody>
                    <a:bodyPr/>
                    <a:lstStyle/>
                    <a:p>
                      <a:pPr algn="r" fontAlgn="b"/>
                      <a:r>
                        <a:rPr lang="en-US" sz="1500" u="none" strike="noStrike">
                          <a:effectLst/>
                        </a:rPr>
                        <a:t>2029</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97,407</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29,500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dirty="0">
                          <a:effectLst/>
                        </a:rPr>
                        <a:t>0</a:t>
                      </a:r>
                      <a:endParaRPr lang="en-US" sz="1500" b="0" i="0" u="none" strike="noStrike" dirty="0">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50,000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76,907</a:t>
                      </a:r>
                      <a:endParaRPr lang="en-US" sz="1500" b="0" i="0" u="none" strike="noStrike">
                        <a:solidFill>
                          <a:srgbClr val="000000"/>
                        </a:solidFill>
                        <a:effectLst/>
                        <a:latin typeface="Calibri" panose="020F0502020204030204" pitchFamily="34" charset="0"/>
                      </a:endParaRPr>
                    </a:p>
                  </a:txBody>
                  <a:tcPr marL="3246" marR="3246" marT="3246" marB="0" anchor="b"/>
                </a:tc>
                <a:extLst>
                  <a:ext uri="{0D108BD9-81ED-4DB2-BD59-A6C34878D82A}">
                    <a16:rowId xmlns:a16="http://schemas.microsoft.com/office/drawing/2014/main" val="2005879389"/>
                  </a:ext>
                </a:extLst>
              </a:tr>
              <a:tr h="363041">
                <a:tc>
                  <a:txBody>
                    <a:bodyPr/>
                    <a:lstStyle/>
                    <a:p>
                      <a:pPr algn="r" fontAlgn="b"/>
                      <a:r>
                        <a:rPr lang="en-US" sz="1500" u="none" strike="noStrike">
                          <a:effectLst/>
                        </a:rPr>
                        <a:t>2030</a:t>
                      </a:r>
                      <a:endParaRPr lang="en-US" sz="1500" b="1"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76,907</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29,500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a:effectLst/>
                        </a:rPr>
                        <a:t>50,000</a:t>
                      </a:r>
                      <a:endParaRPr lang="en-US" sz="1500" b="0" i="0" u="none" strike="noStrike">
                        <a:solidFill>
                          <a:srgbClr val="000000"/>
                        </a:solidFill>
                        <a:effectLst/>
                        <a:latin typeface="Calibri" panose="020F0502020204030204" pitchFamily="34" charset="0"/>
                      </a:endParaRPr>
                    </a:p>
                  </a:txBody>
                  <a:tcPr marL="3246" marR="3246" marT="3246" marB="0" anchor="b"/>
                </a:tc>
                <a:tc>
                  <a:txBody>
                    <a:bodyPr/>
                    <a:lstStyle/>
                    <a:p>
                      <a:pPr algn="ctr" fontAlgn="b"/>
                      <a:r>
                        <a:rPr lang="en-US" sz="1500" u="none" strike="noStrike" dirty="0">
                          <a:effectLst/>
                        </a:rPr>
                        <a:t>56,407</a:t>
                      </a:r>
                      <a:endParaRPr lang="en-US" sz="1500" b="0" i="0" u="none" strike="noStrike" dirty="0">
                        <a:solidFill>
                          <a:srgbClr val="000000"/>
                        </a:solidFill>
                        <a:effectLst/>
                        <a:latin typeface="Calibri" panose="020F0502020204030204" pitchFamily="34" charset="0"/>
                      </a:endParaRPr>
                    </a:p>
                  </a:txBody>
                  <a:tcPr marL="3246" marR="3246" marT="3246" marB="0" anchor="b"/>
                </a:tc>
                <a:extLst>
                  <a:ext uri="{0D108BD9-81ED-4DB2-BD59-A6C34878D82A}">
                    <a16:rowId xmlns:a16="http://schemas.microsoft.com/office/drawing/2014/main" val="1372311733"/>
                  </a:ext>
                </a:extLst>
              </a:tr>
            </a:tbl>
          </a:graphicData>
        </a:graphic>
      </p:graphicFrame>
    </p:spTree>
    <p:extLst>
      <p:ext uri="{BB962C8B-B14F-4D97-AF65-F5344CB8AC3E}">
        <p14:creationId xmlns:p14="http://schemas.microsoft.com/office/powerpoint/2010/main" val="2510042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E92E-60B0-463E-8D63-47419BE28E33}"/>
              </a:ext>
            </a:extLst>
          </p:cNvPr>
          <p:cNvSpPr>
            <a:spLocks noGrp="1"/>
          </p:cNvSpPr>
          <p:nvPr>
            <p:ph type="title"/>
          </p:nvPr>
        </p:nvSpPr>
        <p:spPr/>
        <p:txBody>
          <a:bodyPr/>
          <a:lstStyle/>
          <a:p>
            <a:pPr algn="ctr"/>
            <a:r>
              <a:rPr lang="en-US" dirty="0"/>
              <a:t>President’s Report</a:t>
            </a:r>
            <a:br>
              <a:rPr lang="en-US" dirty="0"/>
            </a:br>
            <a:r>
              <a:rPr lang="en-US" dirty="0"/>
              <a:t>2020 projects</a:t>
            </a:r>
          </a:p>
        </p:txBody>
      </p:sp>
      <p:sp>
        <p:nvSpPr>
          <p:cNvPr id="3" name="Content Placeholder 2">
            <a:extLst>
              <a:ext uri="{FF2B5EF4-FFF2-40B4-BE49-F238E27FC236}">
                <a16:creationId xmlns:a16="http://schemas.microsoft.com/office/drawing/2014/main" id="{EE9DB1B4-5B43-481D-A6CC-E022E2C28632}"/>
              </a:ext>
            </a:extLst>
          </p:cNvPr>
          <p:cNvSpPr>
            <a:spLocks noGrp="1"/>
          </p:cNvSpPr>
          <p:nvPr>
            <p:ph idx="1"/>
          </p:nvPr>
        </p:nvSpPr>
        <p:spPr/>
        <p:txBody>
          <a:bodyPr/>
          <a:lstStyle/>
          <a:p>
            <a:r>
              <a:rPr lang="en-US" dirty="0"/>
              <a:t>Pool bottom drain replaced</a:t>
            </a:r>
          </a:p>
          <a:p>
            <a:r>
              <a:rPr lang="en-US" dirty="0"/>
              <a:t>1 Chase completed </a:t>
            </a:r>
          </a:p>
          <a:p>
            <a:r>
              <a:rPr lang="en-US" dirty="0"/>
              <a:t>Joint meeting with Eagle Bay I and Eagle Bay II</a:t>
            </a:r>
          </a:p>
          <a:p>
            <a:r>
              <a:rPr lang="en-US" dirty="0"/>
              <a:t>Reserved Parking Agreement implemented</a:t>
            </a:r>
          </a:p>
          <a:p>
            <a:r>
              <a:rPr lang="en-US" dirty="0"/>
              <a:t>Bicycle rack removed</a:t>
            </a:r>
          </a:p>
          <a:p>
            <a:r>
              <a:rPr lang="en-US" dirty="0"/>
              <a:t>Reviewed all contracts</a:t>
            </a:r>
          </a:p>
          <a:p>
            <a:pPr marL="0" indent="0">
              <a:buNone/>
            </a:pPr>
            <a:endParaRPr lang="en-US" dirty="0"/>
          </a:p>
          <a:p>
            <a:endParaRPr lang="en-US" dirty="0"/>
          </a:p>
        </p:txBody>
      </p:sp>
    </p:spTree>
    <p:extLst>
      <p:ext uri="{BB962C8B-B14F-4D97-AF65-F5344CB8AC3E}">
        <p14:creationId xmlns:p14="http://schemas.microsoft.com/office/powerpoint/2010/main" val="418521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E92E-60B0-463E-8D63-47419BE28E33}"/>
              </a:ext>
            </a:extLst>
          </p:cNvPr>
          <p:cNvSpPr>
            <a:spLocks noGrp="1"/>
          </p:cNvSpPr>
          <p:nvPr>
            <p:ph type="title"/>
          </p:nvPr>
        </p:nvSpPr>
        <p:spPr/>
        <p:txBody>
          <a:bodyPr/>
          <a:lstStyle/>
          <a:p>
            <a:pPr algn="ctr"/>
            <a:r>
              <a:rPr lang="en-US" dirty="0"/>
              <a:t>President’s Report</a:t>
            </a:r>
            <a:br>
              <a:rPr lang="en-US" dirty="0"/>
            </a:br>
            <a:r>
              <a:rPr lang="en-US" dirty="0"/>
              <a:t>2021</a:t>
            </a:r>
          </a:p>
        </p:txBody>
      </p:sp>
      <p:sp>
        <p:nvSpPr>
          <p:cNvPr id="3" name="Content Placeholder 2">
            <a:extLst>
              <a:ext uri="{FF2B5EF4-FFF2-40B4-BE49-F238E27FC236}">
                <a16:creationId xmlns:a16="http://schemas.microsoft.com/office/drawing/2014/main" id="{EE9DB1B4-5B43-481D-A6CC-E022E2C28632}"/>
              </a:ext>
            </a:extLst>
          </p:cNvPr>
          <p:cNvSpPr>
            <a:spLocks noGrp="1"/>
          </p:cNvSpPr>
          <p:nvPr>
            <p:ph idx="1"/>
          </p:nvPr>
        </p:nvSpPr>
        <p:spPr/>
        <p:txBody>
          <a:bodyPr/>
          <a:lstStyle/>
          <a:p>
            <a:r>
              <a:rPr lang="en-US" dirty="0"/>
              <a:t>Tree removed at #52</a:t>
            </a:r>
          </a:p>
          <a:p>
            <a:r>
              <a:rPr lang="en-US" dirty="0"/>
              <a:t>Joint meeting with Eagle Bay I and Eagle Bay II</a:t>
            </a:r>
          </a:p>
          <a:p>
            <a:r>
              <a:rPr lang="en-US" dirty="0"/>
              <a:t>South building landing posts, joist hangers and handrails</a:t>
            </a:r>
          </a:p>
          <a:p>
            <a:r>
              <a:rPr lang="en-US" dirty="0"/>
              <a:t>North building lower level posts and joist hangers</a:t>
            </a:r>
          </a:p>
          <a:p>
            <a:r>
              <a:rPr lang="en-US" dirty="0" err="1"/>
              <a:t>Chaseways</a:t>
            </a:r>
            <a:r>
              <a:rPr lang="en-US" dirty="0"/>
              <a:t> for units 38, 40, &amp; 54</a:t>
            </a:r>
          </a:p>
          <a:p>
            <a:r>
              <a:rPr lang="en-US" dirty="0"/>
              <a:t>Quotes on new pool liner</a:t>
            </a:r>
          </a:p>
          <a:p>
            <a:r>
              <a:rPr lang="en-US" dirty="0"/>
              <a:t>Quotes on sealing pavement</a:t>
            </a:r>
          </a:p>
          <a:p>
            <a:r>
              <a:rPr lang="en-US" dirty="0"/>
              <a:t>Quarterly sprinkler inspection changed to Annual inspection</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9097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44B3-CAC1-4286-B2E8-8942E9E67EFB}"/>
              </a:ext>
            </a:extLst>
          </p:cNvPr>
          <p:cNvSpPr>
            <a:spLocks noGrp="1"/>
          </p:cNvSpPr>
          <p:nvPr>
            <p:ph type="title"/>
          </p:nvPr>
        </p:nvSpPr>
        <p:spPr/>
        <p:txBody>
          <a:bodyPr/>
          <a:lstStyle/>
          <a:p>
            <a:pPr algn="ctr"/>
            <a:r>
              <a:rPr lang="en-US" dirty="0"/>
              <a:t>Treasurer’s Report</a:t>
            </a:r>
          </a:p>
        </p:txBody>
      </p:sp>
      <p:sp>
        <p:nvSpPr>
          <p:cNvPr id="3" name="Content Placeholder 2">
            <a:extLst>
              <a:ext uri="{FF2B5EF4-FFF2-40B4-BE49-F238E27FC236}">
                <a16:creationId xmlns:a16="http://schemas.microsoft.com/office/drawing/2014/main" id="{F82259B2-3347-4B8D-AE35-F0A4E36088CD}"/>
              </a:ext>
            </a:extLst>
          </p:cNvPr>
          <p:cNvSpPr>
            <a:spLocks noGrp="1"/>
          </p:cNvSpPr>
          <p:nvPr>
            <p:ph idx="1"/>
          </p:nvPr>
        </p:nvSpPr>
        <p:spPr/>
        <p:txBody>
          <a:bodyPr>
            <a:normAutofit/>
          </a:bodyPr>
          <a:lstStyle/>
          <a:p>
            <a:r>
              <a:rPr lang="en-US" sz="4000" dirty="0"/>
              <a:t>2020 Financials</a:t>
            </a:r>
          </a:p>
          <a:p>
            <a:pPr lvl="1"/>
            <a:r>
              <a:rPr lang="en-US" sz="3600" dirty="0"/>
              <a:t>Total Income $118,679</a:t>
            </a:r>
          </a:p>
          <a:p>
            <a:pPr lvl="1"/>
            <a:r>
              <a:rPr lang="en-US" sz="3600" dirty="0"/>
              <a:t>Total Expense $75,827</a:t>
            </a:r>
          </a:p>
          <a:p>
            <a:pPr lvl="1"/>
            <a:r>
              <a:rPr lang="en-US" sz="3600" dirty="0"/>
              <a:t>Income after Expense $42,852</a:t>
            </a:r>
          </a:p>
          <a:p>
            <a:pPr lvl="1"/>
            <a:r>
              <a:rPr lang="en-US" sz="3600" dirty="0"/>
              <a:t>Reserve Accumulation $20,000</a:t>
            </a:r>
          </a:p>
          <a:p>
            <a:pPr lvl="1"/>
            <a:r>
              <a:rPr lang="en-US" sz="3600" dirty="0"/>
              <a:t>Net Income $22,852</a:t>
            </a:r>
          </a:p>
        </p:txBody>
      </p:sp>
    </p:spTree>
    <p:extLst>
      <p:ext uri="{BB962C8B-B14F-4D97-AF65-F5344CB8AC3E}">
        <p14:creationId xmlns:p14="http://schemas.microsoft.com/office/powerpoint/2010/main" val="223009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3F60-A960-40E6-AC62-BB02EE65635A}"/>
              </a:ext>
            </a:extLst>
          </p:cNvPr>
          <p:cNvSpPr>
            <a:spLocks noGrp="1"/>
          </p:cNvSpPr>
          <p:nvPr>
            <p:ph type="title"/>
          </p:nvPr>
        </p:nvSpPr>
        <p:spPr/>
        <p:txBody>
          <a:bodyPr/>
          <a:lstStyle/>
          <a:p>
            <a:pPr algn="ctr"/>
            <a:r>
              <a:rPr lang="en-US" dirty="0"/>
              <a:t>Treasurer’s Report</a:t>
            </a:r>
          </a:p>
        </p:txBody>
      </p:sp>
      <p:sp>
        <p:nvSpPr>
          <p:cNvPr id="3" name="Content Placeholder 2">
            <a:extLst>
              <a:ext uri="{FF2B5EF4-FFF2-40B4-BE49-F238E27FC236}">
                <a16:creationId xmlns:a16="http://schemas.microsoft.com/office/drawing/2014/main" id="{800591B5-1702-4930-BBD2-692744DDD2F3}"/>
              </a:ext>
            </a:extLst>
          </p:cNvPr>
          <p:cNvSpPr>
            <a:spLocks noGrp="1"/>
          </p:cNvSpPr>
          <p:nvPr>
            <p:ph idx="1"/>
          </p:nvPr>
        </p:nvSpPr>
        <p:spPr/>
        <p:txBody>
          <a:bodyPr/>
          <a:lstStyle/>
          <a:p>
            <a:r>
              <a:rPr lang="en-US" sz="4000" dirty="0"/>
              <a:t>2021 Budget</a:t>
            </a:r>
          </a:p>
          <a:p>
            <a:pPr lvl="1"/>
            <a:r>
              <a:rPr lang="en-US" sz="3600" dirty="0"/>
              <a:t>Total Income $118,854</a:t>
            </a:r>
          </a:p>
          <a:p>
            <a:pPr lvl="1"/>
            <a:r>
              <a:rPr lang="en-US" sz="3600" dirty="0"/>
              <a:t>Total Expense $94,990</a:t>
            </a:r>
          </a:p>
          <a:p>
            <a:pPr lvl="1"/>
            <a:r>
              <a:rPr lang="en-US" sz="3600" dirty="0"/>
              <a:t>Income after Expense $23,864</a:t>
            </a:r>
          </a:p>
          <a:p>
            <a:pPr lvl="1"/>
            <a:r>
              <a:rPr lang="en-US" sz="3600" dirty="0"/>
              <a:t>Reserve Accumulation $23,864</a:t>
            </a:r>
          </a:p>
          <a:p>
            <a:pPr lvl="1"/>
            <a:r>
              <a:rPr lang="en-US" sz="3600" dirty="0"/>
              <a:t>Net Income $0</a:t>
            </a:r>
          </a:p>
          <a:p>
            <a:pPr lvl="1"/>
            <a:endParaRPr lang="en-US" dirty="0"/>
          </a:p>
        </p:txBody>
      </p:sp>
    </p:spTree>
    <p:extLst>
      <p:ext uri="{BB962C8B-B14F-4D97-AF65-F5344CB8AC3E}">
        <p14:creationId xmlns:p14="http://schemas.microsoft.com/office/powerpoint/2010/main" val="576480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904</Words>
  <Application>Microsoft Office PowerPoint</Application>
  <PresentationFormat>Widescreen</PresentationFormat>
  <Paragraphs>229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Introductions</vt:lpstr>
      <vt:lpstr>2020 Eagle Bay I Annual Meeting Minutes</vt:lpstr>
      <vt:lpstr>President’s Report</vt:lpstr>
      <vt:lpstr>President’s Report</vt:lpstr>
      <vt:lpstr>President’s Report 2020 projects</vt:lpstr>
      <vt:lpstr>President’s Report 2021</vt:lpstr>
      <vt:lpstr>Treasurer’s Report</vt:lpstr>
      <vt:lpstr>Treasurer’s Report</vt:lpstr>
      <vt:lpstr>Treasurer’s Report</vt:lpstr>
      <vt:lpstr>Treasurer’s Report</vt:lpstr>
      <vt:lpstr>PSA Update</vt:lpstr>
      <vt:lpstr>PSA Update</vt:lpstr>
      <vt:lpstr>PSA Update</vt:lpstr>
      <vt:lpstr>PSA Update</vt:lpstr>
      <vt:lpstr>Election of Officers</vt:lpstr>
      <vt:lpstr>Questions and Comments</vt:lpstr>
      <vt:lpstr>Adjourn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Earley</dc:creator>
  <cp:lastModifiedBy>Mary Earley</cp:lastModifiedBy>
  <cp:revision>18</cp:revision>
  <cp:lastPrinted>2021-05-22T11:33:46Z</cp:lastPrinted>
  <dcterms:created xsi:type="dcterms:W3CDTF">2021-05-10T02:54:13Z</dcterms:created>
  <dcterms:modified xsi:type="dcterms:W3CDTF">2021-06-02T10:15:23Z</dcterms:modified>
</cp:coreProperties>
</file>